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811" r:id="rId4"/>
  </p:sldMasterIdLst>
  <p:notesMasterIdLst>
    <p:notesMasterId r:id="rId15"/>
  </p:notesMasterIdLst>
  <p:sldIdLst>
    <p:sldId id="257" r:id="rId5"/>
    <p:sldId id="258" r:id="rId6"/>
    <p:sldId id="266" r:id="rId7"/>
    <p:sldId id="268" r:id="rId8"/>
    <p:sldId id="262" r:id="rId9"/>
    <p:sldId id="261" r:id="rId10"/>
    <p:sldId id="263" r:id="rId11"/>
    <p:sldId id="264" r:id="rId12"/>
    <p:sldId id="265" r:id="rId13"/>
    <p:sldId id="267" r:id="rId14"/>
  </p:sldIdLst>
  <p:sldSz cx="12192000" cy="6858000"/>
  <p:notesSz cx="6858000" cy="1905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6"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D5D5D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7ADF84C-DAFF-ACF1-E1EB-D66AFA595989}" v="2302" dt="2020-04-27T22:49:02.219"/>
    <p1510:client id="{34FC3094-87E4-5822-2B29-37BCC9FA0532}" v="11" dt="2020-04-27T15:49:43.562"/>
    <p1510:client id="{3FD4BCC4-AA6A-C4E2-08BD-0A7A2E624082}" v="1539" dt="2020-04-27T18:17:03.869"/>
    <p1510:client id="{45BE337A-242A-E596-25E7-AC86920F34D4}" v="1" dt="2020-04-27T21:32:21.007"/>
    <p1510:client id="{50383E59-EE51-AC8A-7DBB-4A6DDABC5E8B}" v="2245" dt="2020-04-27T22:43:05.023"/>
    <p1510:client id="{56B0E162-0794-4C1D-A3B8-5DA6E3CA7C6D}" v="5718" dt="2020-04-28T00:22:43.200"/>
    <p1510:client id="{644DE855-5B77-4099-10C8-3C7E915346B7}" v="581" dt="2020-04-28T00:14:21.977"/>
    <p1510:client id="{9AB4ED46-AAE5-46F3-D794-3D0839AEAF1D}" v="722" dt="2020-04-27T15:44:49.416"/>
    <p1510:client id="{A53685D9-7666-39BF-23D5-34470708CCD4}" v="22" dt="2020-04-27T18:05:12.062"/>
    <p1510:client id="{CCD215E1-93E4-75BC-07A9-08175BAEFA73}" v="257" dt="2020-04-27T23:29:51.289"/>
    <p1510:client id="{FC2D90D5-25F2-4141-804D-1AA41A1F661C}" v="2611" dt="2020-04-28T00:29:36.35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7321" autoAdjust="0"/>
  </p:normalViewPr>
  <p:slideViewPr>
    <p:cSldViewPr snapToGrid="0">
      <p:cViewPr>
        <p:scale>
          <a:sx n="100" d="100"/>
          <a:sy n="100" d="100"/>
        </p:scale>
        <p:origin x="234" y="-30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21" Type="http://schemas.microsoft.com/office/2015/10/relationships/revisionInfo" Target="revisionInfo.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commentAuthors" Target="commentAuthors.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diagrams/_rels/data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rawing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colors1.xml><?xml version="1.0" encoding="utf-8"?>
<dgm:colorsDef xmlns:dgm="http://schemas.openxmlformats.org/drawingml/2006/diagram" xmlns:a="http://schemas.openxmlformats.org/drawingml/2006/main" uniqueId="urn:microsoft.com/office/officeart/2018/5/colors/Iconchunking_colored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accent2">
        <a:alpha val="0"/>
      </a:schemeClr>
    </dgm:fillClrLst>
    <dgm:linClrLst meth="repeat">
      <a:schemeClr val="accent2">
        <a:alpha val="0"/>
      </a:schemeClr>
    </dgm:linClrLst>
    <dgm:effectClrLst/>
    <dgm:txLinClrLst/>
    <dgm:txFillClrLst meth="repeat">
      <a:schemeClr val="accent2"/>
      <a:schemeClr val="accent3"/>
      <a:schemeClr val="accent4"/>
      <a:schemeClr val="accent5"/>
      <a:schemeClr val="accent6"/>
    </dgm:txFillClrLst>
    <dgm:txEffectClrLst/>
  </dgm:styleLbl>
</dgm:colorsDef>
</file>

<file path=ppt/diagrams/data1.xml><?xml version="1.0" encoding="utf-8"?>
<dgm:dataModel xmlns:dgm="http://schemas.openxmlformats.org/drawingml/2006/diagram" xmlns:a="http://schemas.openxmlformats.org/drawingml/2006/main">
  <dgm:ptLst>
    <dgm:pt modelId="{08D418D2-FF30-4669-AF79-BA48A4FF4490}" type="doc">
      <dgm:prSet loTypeId="urn:microsoft.com/office/officeart/2018/5/layout/IconCircleLabelList" loCatId="icon" qsTypeId="urn:microsoft.com/office/officeart/2005/8/quickstyle/simple1" qsCatId="simple" csTypeId="urn:microsoft.com/office/officeart/2018/5/colors/Iconchunking_coloredtext_colorful1" csCatId="colorful" phldr="1"/>
      <dgm:spPr/>
      <dgm:t>
        <a:bodyPr/>
        <a:lstStyle/>
        <a:p>
          <a:endParaRPr lang="en-US"/>
        </a:p>
      </dgm:t>
    </dgm:pt>
    <dgm:pt modelId="{36FACAD6-A99D-4460-9234-3D418BB58853}">
      <dgm:prSet/>
      <dgm:spPr/>
      <dgm:t>
        <a:bodyPr/>
        <a:lstStyle/>
        <a:p>
          <a:pPr>
            <a:lnSpc>
              <a:spcPct val="100000"/>
            </a:lnSpc>
            <a:defRPr cap="all"/>
          </a:pPr>
          <a:r>
            <a:rPr lang="en-GB"/>
            <a:t>Accessible – the experience has very little user interaction but is highly immersive. The scenes are not too fantastical nor overwhelming</a:t>
          </a:r>
          <a:endParaRPr lang="en-US" dirty="0"/>
        </a:p>
      </dgm:t>
    </dgm:pt>
    <dgm:pt modelId="{A68C5646-B669-4281-ADE6-775046E8829C}" type="parTrans" cxnId="{40FF8939-7A6F-4D6A-AF33-98FC6E5F0EF8}">
      <dgm:prSet/>
      <dgm:spPr/>
      <dgm:t>
        <a:bodyPr/>
        <a:lstStyle/>
        <a:p>
          <a:endParaRPr lang="en-US"/>
        </a:p>
      </dgm:t>
    </dgm:pt>
    <dgm:pt modelId="{6C650466-EF1D-46A5-BB6F-2DC0BCAABFB8}" type="sibTrans" cxnId="{40FF8939-7A6F-4D6A-AF33-98FC6E5F0EF8}">
      <dgm:prSet/>
      <dgm:spPr/>
      <dgm:t>
        <a:bodyPr/>
        <a:lstStyle/>
        <a:p>
          <a:endParaRPr lang="en-US"/>
        </a:p>
      </dgm:t>
    </dgm:pt>
    <dgm:pt modelId="{3DAB2133-3F16-4FB7-BD64-4698FE42369E}">
      <dgm:prSet/>
      <dgm:spPr/>
      <dgm:t>
        <a:bodyPr/>
        <a:lstStyle/>
        <a:p>
          <a:pPr>
            <a:lnSpc>
              <a:spcPct val="100000"/>
            </a:lnSpc>
            <a:defRPr cap="all"/>
          </a:pPr>
          <a:r>
            <a:rPr lang="en-GB"/>
            <a:t>Art form potential – this project shows that creating experiences using music is viable. Although we have covered songs from the past, artists could use this platform for concerts or music videos</a:t>
          </a:r>
          <a:endParaRPr lang="en-US"/>
        </a:p>
      </dgm:t>
    </dgm:pt>
    <dgm:pt modelId="{42625FA2-5BBF-4762-9027-53A3ADEEC491}" type="parTrans" cxnId="{BE0F01B3-9E30-4B72-A8E1-4AEC493E9F81}">
      <dgm:prSet/>
      <dgm:spPr/>
      <dgm:t>
        <a:bodyPr/>
        <a:lstStyle/>
        <a:p>
          <a:endParaRPr lang="en-US"/>
        </a:p>
      </dgm:t>
    </dgm:pt>
    <dgm:pt modelId="{FC38299B-65E3-43D1-B5F6-3234C1B66E7F}" type="sibTrans" cxnId="{BE0F01B3-9E30-4B72-A8E1-4AEC493E9F81}">
      <dgm:prSet/>
      <dgm:spPr/>
      <dgm:t>
        <a:bodyPr/>
        <a:lstStyle/>
        <a:p>
          <a:endParaRPr lang="en-US"/>
        </a:p>
      </dgm:t>
    </dgm:pt>
    <dgm:pt modelId="{E272987D-4671-4D5F-B2E7-51C39FD5E4E5}">
      <dgm:prSet/>
      <dgm:spPr/>
      <dgm:t>
        <a:bodyPr/>
        <a:lstStyle/>
        <a:p>
          <a:pPr>
            <a:lnSpc>
              <a:spcPct val="100000"/>
            </a:lnSpc>
            <a:defRPr cap="all"/>
          </a:pPr>
          <a:r>
            <a:rPr lang="en-GB"/>
            <a:t>Audience research and Insight – By basing the project in Bristol, we have been able to visit locations in person and speak to people who live and breath music</a:t>
          </a:r>
          <a:endParaRPr lang="en-US"/>
        </a:p>
      </dgm:t>
    </dgm:pt>
    <dgm:pt modelId="{044B76FA-B429-4C14-B107-3A8AC77D4A4A}" type="parTrans" cxnId="{C3A805C8-76B8-4D05-8620-6598E4FAD21B}">
      <dgm:prSet/>
      <dgm:spPr/>
      <dgm:t>
        <a:bodyPr/>
        <a:lstStyle/>
        <a:p>
          <a:endParaRPr lang="en-US"/>
        </a:p>
      </dgm:t>
    </dgm:pt>
    <dgm:pt modelId="{01E4C800-AF5B-4D42-B443-743E85B71D6B}" type="sibTrans" cxnId="{C3A805C8-76B8-4D05-8620-6598E4FAD21B}">
      <dgm:prSet/>
      <dgm:spPr/>
      <dgm:t>
        <a:bodyPr/>
        <a:lstStyle/>
        <a:p>
          <a:endParaRPr lang="en-US"/>
        </a:p>
      </dgm:t>
    </dgm:pt>
    <dgm:pt modelId="{4256B87F-110B-4EA4-AA05-4573888FFC72}" type="pres">
      <dgm:prSet presAssocID="{08D418D2-FF30-4669-AF79-BA48A4FF4490}" presName="root" presStyleCnt="0">
        <dgm:presLayoutVars>
          <dgm:dir/>
          <dgm:resizeHandles val="exact"/>
        </dgm:presLayoutVars>
      </dgm:prSet>
      <dgm:spPr/>
    </dgm:pt>
    <dgm:pt modelId="{2FFDB8A2-C6B9-4DD7-A7A8-EDCB66662850}" type="pres">
      <dgm:prSet presAssocID="{36FACAD6-A99D-4460-9234-3D418BB58853}" presName="compNode" presStyleCnt="0"/>
      <dgm:spPr/>
    </dgm:pt>
    <dgm:pt modelId="{FE784E5C-9B62-434A-A259-031DCDEADABF}" type="pres">
      <dgm:prSet presAssocID="{36FACAD6-A99D-4460-9234-3D418BB58853}" presName="iconBgRect" presStyleLbl="bgShp" presStyleIdx="0" presStyleCnt="3"/>
      <dgm:spPr/>
    </dgm:pt>
    <dgm:pt modelId="{210DD306-ED02-4178-B344-F166A9CEAEEB}" type="pres">
      <dgm:prSet presAssocID="{36FACAD6-A99D-4460-9234-3D418BB58853}"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Influencer"/>
        </a:ext>
      </dgm:extLst>
    </dgm:pt>
    <dgm:pt modelId="{A4CD882E-CB11-4833-86EF-6085CD766127}" type="pres">
      <dgm:prSet presAssocID="{36FACAD6-A99D-4460-9234-3D418BB58853}" presName="spaceRect" presStyleCnt="0"/>
      <dgm:spPr/>
    </dgm:pt>
    <dgm:pt modelId="{4256E222-034A-4A0A-8668-16DBBDB15586}" type="pres">
      <dgm:prSet presAssocID="{36FACAD6-A99D-4460-9234-3D418BB58853}" presName="textRect" presStyleLbl="revTx" presStyleIdx="0" presStyleCnt="3">
        <dgm:presLayoutVars>
          <dgm:chMax val="1"/>
          <dgm:chPref val="1"/>
        </dgm:presLayoutVars>
      </dgm:prSet>
      <dgm:spPr/>
    </dgm:pt>
    <dgm:pt modelId="{20248D4A-7DB5-4E63-8DCF-0B510B238BB0}" type="pres">
      <dgm:prSet presAssocID="{6C650466-EF1D-46A5-BB6F-2DC0BCAABFB8}" presName="sibTrans" presStyleCnt="0"/>
      <dgm:spPr/>
    </dgm:pt>
    <dgm:pt modelId="{4690ECC9-88C3-4AF1-B3DF-D1022F571B0E}" type="pres">
      <dgm:prSet presAssocID="{3DAB2133-3F16-4FB7-BD64-4698FE42369E}" presName="compNode" presStyleCnt="0"/>
      <dgm:spPr/>
    </dgm:pt>
    <dgm:pt modelId="{9F9D1AE1-7920-435F-9A62-AC212F367FBC}" type="pres">
      <dgm:prSet presAssocID="{3DAB2133-3F16-4FB7-BD64-4698FE42369E}" presName="iconBgRect" presStyleLbl="bgShp" presStyleIdx="1" presStyleCnt="3"/>
      <dgm:spPr/>
    </dgm:pt>
    <dgm:pt modelId="{90EB8EB3-3CF6-4DD8-BC20-BCB09EA259D5}" type="pres">
      <dgm:prSet presAssocID="{3DAB2133-3F16-4FB7-BD64-4698FE42369E}"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reble clef"/>
        </a:ext>
      </dgm:extLst>
    </dgm:pt>
    <dgm:pt modelId="{459A25E5-8E85-4452-B51D-184F64390CA5}" type="pres">
      <dgm:prSet presAssocID="{3DAB2133-3F16-4FB7-BD64-4698FE42369E}" presName="spaceRect" presStyleCnt="0"/>
      <dgm:spPr/>
    </dgm:pt>
    <dgm:pt modelId="{F3EB8BA2-9F5E-4D71-A753-F02125B0362B}" type="pres">
      <dgm:prSet presAssocID="{3DAB2133-3F16-4FB7-BD64-4698FE42369E}" presName="textRect" presStyleLbl="revTx" presStyleIdx="1" presStyleCnt="3">
        <dgm:presLayoutVars>
          <dgm:chMax val="1"/>
          <dgm:chPref val="1"/>
        </dgm:presLayoutVars>
      </dgm:prSet>
      <dgm:spPr/>
    </dgm:pt>
    <dgm:pt modelId="{26CEC6BD-4BD1-4541-AE09-9112DC38AF03}" type="pres">
      <dgm:prSet presAssocID="{FC38299B-65E3-43D1-B5F6-3234C1B66E7F}" presName="sibTrans" presStyleCnt="0"/>
      <dgm:spPr/>
    </dgm:pt>
    <dgm:pt modelId="{40BDD4C5-E432-4915-BEB3-689174F5E07F}" type="pres">
      <dgm:prSet presAssocID="{E272987D-4671-4D5F-B2E7-51C39FD5E4E5}" presName="compNode" presStyleCnt="0"/>
      <dgm:spPr/>
    </dgm:pt>
    <dgm:pt modelId="{FA3A6A54-E2C3-4A81-9694-0C97C6FBDCFD}" type="pres">
      <dgm:prSet presAssocID="{E272987D-4671-4D5F-B2E7-51C39FD5E4E5}" presName="iconBgRect" presStyleLbl="bgShp" presStyleIdx="2" presStyleCnt="3"/>
      <dgm:spPr/>
    </dgm:pt>
    <dgm:pt modelId="{124EE9B4-5193-4E0E-8B05-6D7304548FF9}" type="pres">
      <dgm:prSet presAssocID="{E272987D-4671-4D5F-B2E7-51C39FD5E4E5}" presName="iconRect" presStyleLbl="node1" presStyleIdx="2" presStyleCnt="3"/>
      <dgm:spPr>
        <a:blipFill rotWithShape="1">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Target Audience"/>
        </a:ext>
      </dgm:extLst>
    </dgm:pt>
    <dgm:pt modelId="{906CE0B6-34A9-4BDE-B117-5729D9A0B7F4}" type="pres">
      <dgm:prSet presAssocID="{E272987D-4671-4D5F-B2E7-51C39FD5E4E5}" presName="spaceRect" presStyleCnt="0"/>
      <dgm:spPr/>
    </dgm:pt>
    <dgm:pt modelId="{5E05387F-3236-4EA3-85C9-F7CE91D72570}" type="pres">
      <dgm:prSet presAssocID="{E272987D-4671-4D5F-B2E7-51C39FD5E4E5}" presName="textRect" presStyleLbl="revTx" presStyleIdx="2" presStyleCnt="3">
        <dgm:presLayoutVars>
          <dgm:chMax val="1"/>
          <dgm:chPref val="1"/>
        </dgm:presLayoutVars>
      </dgm:prSet>
      <dgm:spPr/>
    </dgm:pt>
  </dgm:ptLst>
  <dgm:cxnLst>
    <dgm:cxn modelId="{40FF8939-7A6F-4D6A-AF33-98FC6E5F0EF8}" srcId="{08D418D2-FF30-4669-AF79-BA48A4FF4490}" destId="{36FACAD6-A99D-4460-9234-3D418BB58853}" srcOrd="0" destOrd="0" parTransId="{A68C5646-B669-4281-ADE6-775046E8829C}" sibTransId="{6C650466-EF1D-46A5-BB6F-2DC0BCAABFB8}"/>
    <dgm:cxn modelId="{14B7F739-C7B3-4270-B7DE-5021CB017F9A}" type="presOf" srcId="{08D418D2-FF30-4669-AF79-BA48A4FF4490}" destId="{4256B87F-110B-4EA4-AA05-4573888FFC72}" srcOrd="0" destOrd="0" presId="urn:microsoft.com/office/officeart/2018/5/layout/IconCircleLabelList"/>
    <dgm:cxn modelId="{BE0F01B3-9E30-4B72-A8E1-4AEC493E9F81}" srcId="{08D418D2-FF30-4669-AF79-BA48A4FF4490}" destId="{3DAB2133-3F16-4FB7-BD64-4698FE42369E}" srcOrd="1" destOrd="0" parTransId="{42625FA2-5BBF-4762-9027-53A3ADEEC491}" sibTransId="{FC38299B-65E3-43D1-B5F6-3234C1B66E7F}"/>
    <dgm:cxn modelId="{FDA3F9BA-BC24-4822-A320-AD8E9192B408}" type="presOf" srcId="{36FACAD6-A99D-4460-9234-3D418BB58853}" destId="{4256E222-034A-4A0A-8668-16DBBDB15586}" srcOrd="0" destOrd="0" presId="urn:microsoft.com/office/officeart/2018/5/layout/IconCircleLabelList"/>
    <dgm:cxn modelId="{8157EFC7-D273-414B-A4D6-F4A98978F75B}" type="presOf" srcId="{E272987D-4671-4D5F-B2E7-51C39FD5E4E5}" destId="{5E05387F-3236-4EA3-85C9-F7CE91D72570}" srcOrd="0" destOrd="0" presId="urn:microsoft.com/office/officeart/2018/5/layout/IconCircleLabelList"/>
    <dgm:cxn modelId="{C3A805C8-76B8-4D05-8620-6598E4FAD21B}" srcId="{08D418D2-FF30-4669-AF79-BA48A4FF4490}" destId="{E272987D-4671-4D5F-B2E7-51C39FD5E4E5}" srcOrd="2" destOrd="0" parTransId="{044B76FA-B429-4C14-B107-3A8AC77D4A4A}" sibTransId="{01E4C800-AF5B-4D42-B443-743E85B71D6B}"/>
    <dgm:cxn modelId="{0EBD87C8-FA01-4950-B446-7A3B5BF884B9}" type="presOf" srcId="{3DAB2133-3F16-4FB7-BD64-4698FE42369E}" destId="{F3EB8BA2-9F5E-4D71-A753-F02125B0362B}" srcOrd="0" destOrd="0" presId="urn:microsoft.com/office/officeart/2018/5/layout/IconCircleLabelList"/>
    <dgm:cxn modelId="{417A224F-6357-4942-84C4-016C14776060}" type="presParOf" srcId="{4256B87F-110B-4EA4-AA05-4573888FFC72}" destId="{2FFDB8A2-C6B9-4DD7-A7A8-EDCB66662850}" srcOrd="0" destOrd="0" presId="urn:microsoft.com/office/officeart/2018/5/layout/IconCircleLabelList"/>
    <dgm:cxn modelId="{52DB6786-2AD7-48F9-A544-19F456C2226E}" type="presParOf" srcId="{2FFDB8A2-C6B9-4DD7-A7A8-EDCB66662850}" destId="{FE784E5C-9B62-434A-A259-031DCDEADABF}" srcOrd="0" destOrd="0" presId="urn:microsoft.com/office/officeart/2018/5/layout/IconCircleLabelList"/>
    <dgm:cxn modelId="{548E577E-6B09-4B08-A2AC-FEF123F724A7}" type="presParOf" srcId="{2FFDB8A2-C6B9-4DD7-A7A8-EDCB66662850}" destId="{210DD306-ED02-4178-B344-F166A9CEAEEB}" srcOrd="1" destOrd="0" presId="urn:microsoft.com/office/officeart/2018/5/layout/IconCircleLabelList"/>
    <dgm:cxn modelId="{1D70FF99-F890-489E-B194-B60830580F99}" type="presParOf" srcId="{2FFDB8A2-C6B9-4DD7-A7A8-EDCB66662850}" destId="{A4CD882E-CB11-4833-86EF-6085CD766127}" srcOrd="2" destOrd="0" presId="urn:microsoft.com/office/officeart/2018/5/layout/IconCircleLabelList"/>
    <dgm:cxn modelId="{CF684C78-275F-4BA8-B46E-DADC421A9C57}" type="presParOf" srcId="{2FFDB8A2-C6B9-4DD7-A7A8-EDCB66662850}" destId="{4256E222-034A-4A0A-8668-16DBBDB15586}" srcOrd="3" destOrd="0" presId="urn:microsoft.com/office/officeart/2018/5/layout/IconCircleLabelList"/>
    <dgm:cxn modelId="{51CADB25-69EA-4028-AB43-51BA321F9CB1}" type="presParOf" srcId="{4256B87F-110B-4EA4-AA05-4573888FFC72}" destId="{20248D4A-7DB5-4E63-8DCF-0B510B238BB0}" srcOrd="1" destOrd="0" presId="urn:microsoft.com/office/officeart/2018/5/layout/IconCircleLabelList"/>
    <dgm:cxn modelId="{9FBA9585-0C4E-475A-92D2-DE112AABBD2E}" type="presParOf" srcId="{4256B87F-110B-4EA4-AA05-4573888FFC72}" destId="{4690ECC9-88C3-4AF1-B3DF-D1022F571B0E}" srcOrd="2" destOrd="0" presId="urn:microsoft.com/office/officeart/2018/5/layout/IconCircleLabelList"/>
    <dgm:cxn modelId="{DA426063-A6F9-481D-9F51-A0A40FEF12B2}" type="presParOf" srcId="{4690ECC9-88C3-4AF1-B3DF-D1022F571B0E}" destId="{9F9D1AE1-7920-435F-9A62-AC212F367FBC}" srcOrd="0" destOrd="0" presId="urn:microsoft.com/office/officeart/2018/5/layout/IconCircleLabelList"/>
    <dgm:cxn modelId="{C21D4B28-5008-4515-B51E-C3C435E4DECB}" type="presParOf" srcId="{4690ECC9-88C3-4AF1-B3DF-D1022F571B0E}" destId="{90EB8EB3-3CF6-4DD8-BC20-BCB09EA259D5}" srcOrd="1" destOrd="0" presId="urn:microsoft.com/office/officeart/2018/5/layout/IconCircleLabelList"/>
    <dgm:cxn modelId="{5F1F78FF-0FD1-4901-AA82-0043512EC66A}" type="presParOf" srcId="{4690ECC9-88C3-4AF1-B3DF-D1022F571B0E}" destId="{459A25E5-8E85-4452-B51D-184F64390CA5}" srcOrd="2" destOrd="0" presId="urn:microsoft.com/office/officeart/2018/5/layout/IconCircleLabelList"/>
    <dgm:cxn modelId="{762F33AD-D77A-4216-A2CC-A0B5E30715F5}" type="presParOf" srcId="{4690ECC9-88C3-4AF1-B3DF-D1022F571B0E}" destId="{F3EB8BA2-9F5E-4D71-A753-F02125B0362B}" srcOrd="3" destOrd="0" presId="urn:microsoft.com/office/officeart/2018/5/layout/IconCircleLabelList"/>
    <dgm:cxn modelId="{E4CE481B-718E-4B74-9AAE-5C4D8AD73EDA}" type="presParOf" srcId="{4256B87F-110B-4EA4-AA05-4573888FFC72}" destId="{26CEC6BD-4BD1-4541-AE09-9112DC38AF03}" srcOrd="3" destOrd="0" presId="urn:microsoft.com/office/officeart/2018/5/layout/IconCircleLabelList"/>
    <dgm:cxn modelId="{D2D1648C-78F3-4261-A351-5F5F65FCE394}" type="presParOf" srcId="{4256B87F-110B-4EA4-AA05-4573888FFC72}" destId="{40BDD4C5-E432-4915-BEB3-689174F5E07F}" srcOrd="4" destOrd="0" presId="urn:microsoft.com/office/officeart/2018/5/layout/IconCircleLabelList"/>
    <dgm:cxn modelId="{35FEDAF9-2FD8-4566-8142-3A72717EB25D}" type="presParOf" srcId="{40BDD4C5-E432-4915-BEB3-689174F5E07F}" destId="{FA3A6A54-E2C3-4A81-9694-0C97C6FBDCFD}" srcOrd="0" destOrd="0" presId="urn:microsoft.com/office/officeart/2018/5/layout/IconCircleLabelList"/>
    <dgm:cxn modelId="{E8308204-9F95-44F1-B3A9-BAE6E76736BE}" type="presParOf" srcId="{40BDD4C5-E432-4915-BEB3-689174F5E07F}" destId="{124EE9B4-5193-4E0E-8B05-6D7304548FF9}" srcOrd="1" destOrd="0" presId="urn:microsoft.com/office/officeart/2018/5/layout/IconCircleLabelList"/>
    <dgm:cxn modelId="{13B1924B-44CA-4F72-BD27-27ABEFC81A97}" type="presParOf" srcId="{40BDD4C5-E432-4915-BEB3-689174F5E07F}" destId="{906CE0B6-34A9-4BDE-B117-5729D9A0B7F4}" srcOrd="2" destOrd="0" presId="urn:microsoft.com/office/officeart/2018/5/layout/IconCircleLabelList"/>
    <dgm:cxn modelId="{CA5A4969-8032-4989-BEE7-036ED6688AEA}" type="presParOf" srcId="{40BDD4C5-E432-4915-BEB3-689174F5E07F}" destId="{5E05387F-3236-4EA3-85C9-F7CE91D72570}" srcOrd="3" destOrd="0" presId="urn:microsoft.com/office/officeart/2018/5/layout/IconCircleLabel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E784E5C-9B62-434A-A259-031DCDEADABF}">
      <dsp:nvSpPr>
        <dsp:cNvPr id="0" name=""/>
        <dsp:cNvSpPr/>
      </dsp:nvSpPr>
      <dsp:spPr>
        <a:xfrm>
          <a:off x="560491" y="32936"/>
          <a:ext cx="1612687" cy="1612687"/>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10DD306-ED02-4178-B344-F166A9CEAEEB}">
      <dsp:nvSpPr>
        <dsp:cNvPr id="0" name=""/>
        <dsp:cNvSpPr/>
      </dsp:nvSpPr>
      <dsp:spPr>
        <a:xfrm>
          <a:off x="904179" y="376624"/>
          <a:ext cx="925312" cy="92531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4256E222-034A-4A0A-8668-16DBBDB15586}">
      <dsp:nvSpPr>
        <dsp:cNvPr id="0" name=""/>
        <dsp:cNvSpPr/>
      </dsp:nvSpPr>
      <dsp:spPr>
        <a:xfrm>
          <a:off x="44960" y="2147936"/>
          <a:ext cx="2643750" cy="12065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GB" sz="1100" kern="1200"/>
            <a:t>Accessible – the experience has very little user interaction but is highly immersive. The scenes are not too fantastical nor overwhelming</a:t>
          </a:r>
          <a:endParaRPr lang="en-US" sz="1100" kern="1200" dirty="0"/>
        </a:p>
      </dsp:txBody>
      <dsp:txXfrm>
        <a:off x="44960" y="2147936"/>
        <a:ext cx="2643750" cy="1206562"/>
      </dsp:txXfrm>
    </dsp:sp>
    <dsp:sp modelId="{9F9D1AE1-7920-435F-9A62-AC212F367FBC}">
      <dsp:nvSpPr>
        <dsp:cNvPr id="0" name=""/>
        <dsp:cNvSpPr/>
      </dsp:nvSpPr>
      <dsp:spPr>
        <a:xfrm>
          <a:off x="3666898" y="32936"/>
          <a:ext cx="1612687" cy="1612687"/>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0EB8EB3-3CF6-4DD8-BC20-BCB09EA259D5}">
      <dsp:nvSpPr>
        <dsp:cNvPr id="0" name=""/>
        <dsp:cNvSpPr/>
      </dsp:nvSpPr>
      <dsp:spPr>
        <a:xfrm>
          <a:off x="4010585" y="376624"/>
          <a:ext cx="925312" cy="92531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F3EB8BA2-9F5E-4D71-A753-F02125B0362B}">
      <dsp:nvSpPr>
        <dsp:cNvPr id="0" name=""/>
        <dsp:cNvSpPr/>
      </dsp:nvSpPr>
      <dsp:spPr>
        <a:xfrm>
          <a:off x="3151367" y="2147936"/>
          <a:ext cx="2643750" cy="12065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GB" sz="1100" kern="1200"/>
            <a:t>Art form potential – this project shows that creating experiences using music is viable. Although we have covered songs from the past, artists could use this platform for concerts or music videos</a:t>
          </a:r>
          <a:endParaRPr lang="en-US" sz="1100" kern="1200"/>
        </a:p>
      </dsp:txBody>
      <dsp:txXfrm>
        <a:off x="3151367" y="2147936"/>
        <a:ext cx="2643750" cy="1206562"/>
      </dsp:txXfrm>
    </dsp:sp>
    <dsp:sp modelId="{FA3A6A54-E2C3-4A81-9694-0C97C6FBDCFD}">
      <dsp:nvSpPr>
        <dsp:cNvPr id="0" name=""/>
        <dsp:cNvSpPr/>
      </dsp:nvSpPr>
      <dsp:spPr>
        <a:xfrm>
          <a:off x="6773304" y="32936"/>
          <a:ext cx="1612687" cy="1612687"/>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24EE9B4-5193-4E0E-8B05-6D7304548FF9}">
      <dsp:nvSpPr>
        <dsp:cNvPr id="0" name=""/>
        <dsp:cNvSpPr/>
      </dsp:nvSpPr>
      <dsp:spPr>
        <a:xfrm>
          <a:off x="7116992" y="376624"/>
          <a:ext cx="925312" cy="925312"/>
        </a:xfrm>
        <a:prstGeom prst="rect">
          <a:avLst/>
        </a:prstGeom>
        <a:blipFill rotWithShape="1">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E05387F-3236-4EA3-85C9-F7CE91D72570}">
      <dsp:nvSpPr>
        <dsp:cNvPr id="0" name=""/>
        <dsp:cNvSpPr/>
      </dsp:nvSpPr>
      <dsp:spPr>
        <a:xfrm>
          <a:off x="6257773" y="2147936"/>
          <a:ext cx="2643750" cy="12065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GB" sz="1100" kern="1200"/>
            <a:t>Audience research and Insight – By basing the project in Bristol, we have been able to visit locations in person and speak to people who live and breath music</a:t>
          </a:r>
          <a:endParaRPr lang="en-US" sz="1100" kern="1200"/>
        </a:p>
      </dsp:txBody>
      <dsp:txXfrm>
        <a:off x="6257773" y="2147936"/>
        <a:ext cx="2643750" cy="1206562"/>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4F4B58E-DEAB-4F25-B57D-95405C88E080}" type="datetimeFigureOut">
              <a:rPr lang="en-GB" smtClean="0"/>
              <a:t>27/04/2020</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991C233-5395-4D04-901A-F44C0A869E09}" type="slidenum">
              <a:rPr lang="en-GB" smtClean="0"/>
              <a:t>‹#›</a:t>
            </a:fld>
            <a:endParaRPr lang="en-GB"/>
          </a:p>
        </p:txBody>
      </p:sp>
    </p:spTree>
    <p:extLst>
      <p:ext uri="{BB962C8B-B14F-4D97-AF65-F5344CB8AC3E}">
        <p14:creationId xmlns:p14="http://schemas.microsoft.com/office/powerpoint/2010/main" val="18270707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991C233-5395-4D04-901A-F44C0A869E09}" type="slidenum">
              <a:rPr lang="en-GB" smtClean="0"/>
              <a:t>2</a:t>
            </a:fld>
            <a:endParaRPr lang="en-GB"/>
          </a:p>
        </p:txBody>
      </p:sp>
    </p:spTree>
    <p:extLst>
      <p:ext uri="{BB962C8B-B14F-4D97-AF65-F5344CB8AC3E}">
        <p14:creationId xmlns:p14="http://schemas.microsoft.com/office/powerpoint/2010/main" val="38530323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Accessibility </a:t>
            </a:r>
            <a:r>
              <a:rPr lang="en-GB"/>
              <a:t>and interaction – </a:t>
            </a:r>
            <a:r>
              <a:rPr lang="en-GB" dirty="0"/>
              <a:t>there is very little </a:t>
            </a:r>
            <a:r>
              <a:rPr lang="en-GB"/>
              <a:t>interaction for the </a:t>
            </a:r>
            <a:r>
              <a:rPr lang="en-GB" dirty="0"/>
              <a:t>player so no overwhelming controls. Users can choose which venue </a:t>
            </a:r>
            <a:r>
              <a:rPr lang="en-GB"/>
              <a:t>to visit with a ‘poster board interface’.</a:t>
            </a:r>
          </a:p>
          <a:p>
            <a:r>
              <a:rPr lang="en-GB" dirty="0"/>
              <a:t>Art form – as we are recreating gigs, it proves that VR has a potential as an art form. Not only are we playing music, but there are </a:t>
            </a:r>
            <a:r>
              <a:rPr lang="en-GB"/>
              <a:t>some considerations</a:t>
            </a:r>
            <a:r>
              <a:rPr lang="en-GB" dirty="0"/>
              <a:t> towards stage lighting as well as in game characters reacting to the music </a:t>
            </a:r>
            <a:r>
              <a:rPr lang="en-GB"/>
              <a:t>as if it were a</a:t>
            </a:r>
            <a:r>
              <a:rPr lang="en-GB" dirty="0"/>
              <a:t> real concert – combing audio and </a:t>
            </a:r>
            <a:r>
              <a:rPr lang="en-GB"/>
              <a:t>visual elements.</a:t>
            </a:r>
          </a:p>
          <a:p>
            <a:r>
              <a:rPr lang="en-GB" dirty="0"/>
              <a:t>Audience research and insight – we reached out and interviewed </a:t>
            </a:r>
            <a:r>
              <a:rPr lang="en-GB"/>
              <a:t>local experts </a:t>
            </a:r>
            <a:r>
              <a:rPr lang="en-GB" dirty="0"/>
              <a:t>to work out what venues, genres and artists we should use in our product </a:t>
            </a:r>
            <a:r>
              <a:rPr lang="en-GB"/>
              <a:t>to </a:t>
            </a:r>
            <a:r>
              <a:rPr lang="en-GB" dirty="0"/>
              <a:t>create an authentic experience.</a:t>
            </a:r>
          </a:p>
          <a:p>
            <a:r>
              <a:rPr lang="en-GB" dirty="0"/>
              <a:t>Some design considerations were made based on events from </a:t>
            </a:r>
            <a:r>
              <a:rPr lang="en-GB"/>
              <a:t>the </a:t>
            </a:r>
            <a:r>
              <a:rPr lang="en-GB" dirty="0"/>
              <a:t>interviews. </a:t>
            </a:r>
            <a:r>
              <a:rPr lang="en-GB"/>
              <a:t>By using </a:t>
            </a:r>
            <a:r>
              <a:rPr lang="en-GB" dirty="0"/>
              <a:t>music from artists that no longer perform in the venues we have chosen, we’ve created an experience that some people may </a:t>
            </a:r>
            <a:r>
              <a:rPr lang="en-GB"/>
              <a:t>never </a:t>
            </a:r>
            <a:r>
              <a:rPr lang="en-GB" dirty="0"/>
              <a:t>experience in real life, as well as one that some people can compare to their </a:t>
            </a:r>
            <a:r>
              <a:rPr lang="en-GB"/>
              <a:t>real memories.</a:t>
            </a:r>
            <a:endParaRPr lang="en-GB" dirty="0"/>
          </a:p>
          <a:p>
            <a:endParaRPr lang="en-GB" dirty="0"/>
          </a:p>
          <a:p>
            <a:r>
              <a:rPr lang="en-GB" dirty="0"/>
              <a:t>We aimed to reduce jerky motion to increase</a:t>
            </a:r>
            <a:r>
              <a:rPr lang="en-GB"/>
              <a:t> </a:t>
            </a:r>
            <a:endParaRPr lang="en-GB" dirty="0"/>
          </a:p>
        </p:txBody>
      </p:sp>
      <p:sp>
        <p:nvSpPr>
          <p:cNvPr id="4" name="Slide Number Placeholder 3"/>
          <p:cNvSpPr>
            <a:spLocks noGrp="1"/>
          </p:cNvSpPr>
          <p:nvPr>
            <p:ph type="sldNum" sz="quarter" idx="5"/>
          </p:nvPr>
        </p:nvSpPr>
        <p:spPr/>
        <p:txBody>
          <a:bodyPr/>
          <a:lstStyle/>
          <a:p>
            <a:fld id="{5991C233-5395-4D04-901A-F44C0A869E09}" type="slidenum">
              <a:rPr lang="en-GB" smtClean="0"/>
              <a:t>3</a:t>
            </a:fld>
            <a:endParaRPr lang="en-GB"/>
          </a:p>
        </p:txBody>
      </p:sp>
    </p:spTree>
    <p:extLst>
      <p:ext uri="{BB962C8B-B14F-4D97-AF65-F5344CB8AC3E}">
        <p14:creationId xmlns:p14="http://schemas.microsoft.com/office/powerpoint/2010/main" val="8878897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We felt it was important to focus on improving the project based on feedback we had gotten from our client presentation. We were told that there was not enough clear research regarding the Bristol music scene, which is obviously very important considering it is an integral part of the project. So we conducted deeper research into each genre and venue, by speaking to experts and finding music that matches the chosen venues. Another consideration was the venues and artists themselves, which interviews </a:t>
            </a:r>
          </a:p>
        </p:txBody>
      </p:sp>
      <p:sp>
        <p:nvSpPr>
          <p:cNvPr id="4" name="Slide Number Placeholder 3"/>
          <p:cNvSpPr>
            <a:spLocks noGrp="1"/>
          </p:cNvSpPr>
          <p:nvPr>
            <p:ph type="sldNum" sz="quarter" idx="5"/>
          </p:nvPr>
        </p:nvSpPr>
        <p:spPr/>
        <p:txBody>
          <a:bodyPr/>
          <a:lstStyle/>
          <a:p>
            <a:fld id="{5991C233-5395-4D04-901A-F44C0A869E09}" type="slidenum">
              <a:rPr lang="en-GB" smtClean="0"/>
              <a:t>4</a:t>
            </a:fld>
            <a:endParaRPr lang="en-GB"/>
          </a:p>
        </p:txBody>
      </p:sp>
    </p:spTree>
    <p:extLst>
      <p:ext uri="{BB962C8B-B14F-4D97-AF65-F5344CB8AC3E}">
        <p14:creationId xmlns:p14="http://schemas.microsoft.com/office/powerpoint/2010/main" val="12515997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cs typeface="Calibri"/>
              </a:rPr>
              <a:t>Working with Connor and Pearce, I reached out to experts in Bristol who were knowledgeable about the history of music in Bristol. These include: Marti Burgess, the owner of Lakota, Adam ‘Dev’ Devonshire, bassist of Bristol band Idles and Edson Burton, the heritage and engagement coordinator at the Trinity Centre.</a:t>
            </a:r>
          </a:p>
          <a:p>
            <a:pPr marL="305435" indent="-305435"/>
            <a:r>
              <a:rPr lang="en-GB" sz="1800" dirty="0">
                <a:cs typeface="Calibri"/>
              </a:rPr>
              <a:t>These interviews helped paint a picture of what the project should like and added some authenticity to the creative decisions we made, such as: </a:t>
            </a:r>
          </a:p>
          <a:p>
            <a:pPr marL="629920" lvl="1" indent="-305435"/>
            <a:r>
              <a:rPr lang="en-GB" sz="1800" dirty="0">
                <a:cs typeface="Calibri"/>
              </a:rPr>
              <a:t>what genres were most important to include</a:t>
            </a:r>
          </a:p>
          <a:p>
            <a:pPr marL="629920" lvl="1" indent="-305435"/>
            <a:r>
              <a:rPr lang="en-GB" sz="1800" dirty="0">
                <a:cs typeface="Calibri"/>
              </a:rPr>
              <a:t> which venues we should model </a:t>
            </a:r>
          </a:p>
          <a:p>
            <a:pPr marL="629920" lvl="1" indent="-305435"/>
            <a:r>
              <a:rPr lang="en-GB" sz="1800" dirty="0">
                <a:cs typeface="Calibri"/>
              </a:rPr>
              <a:t>what music to feature</a:t>
            </a:r>
            <a:endParaRPr lang="en-GB" sz="1200" dirty="0">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cs typeface="Calibri"/>
              </a:rPr>
              <a:t>I also went to every venue (except Lakota – covid19) to take reference photographs which were crucial for 3D modelling</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cs typeface="Calibri"/>
              </a:rPr>
              <a:t>Parts of the interviews were transcribed to help write the narrative.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cs typeface="Calibri"/>
              </a:rPr>
              <a:t>Plans were made to use professional recording equipment to record our narrative introductions however </a:t>
            </a:r>
            <a:r>
              <a:rPr lang="en-GB" sz="1200" dirty="0" err="1">
                <a:cs typeface="Calibri"/>
              </a:rPr>
              <a:t>covid</a:t>
            </a:r>
            <a:r>
              <a:rPr lang="en-GB" sz="1200" dirty="0">
                <a:cs typeface="Calibri"/>
              </a:rPr>
              <a:t> stopped access to equipment.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cs typeface="Calibri"/>
              </a:rPr>
              <a:t>Scripts were written based on the interviews.</a:t>
            </a:r>
          </a:p>
          <a:p>
            <a:endParaRPr lang="en-US" dirty="0">
              <a:cs typeface="Calibri"/>
            </a:endParaRPr>
          </a:p>
        </p:txBody>
      </p:sp>
      <p:sp>
        <p:nvSpPr>
          <p:cNvPr id="4" name="Slide Number Placeholder 3"/>
          <p:cNvSpPr>
            <a:spLocks noGrp="1"/>
          </p:cNvSpPr>
          <p:nvPr>
            <p:ph type="sldNum" sz="quarter" idx="5"/>
          </p:nvPr>
        </p:nvSpPr>
        <p:spPr/>
        <p:txBody>
          <a:bodyPr/>
          <a:lstStyle/>
          <a:p>
            <a:fld id="{5991C233-5395-4D04-901A-F44C0A869E09}" type="slidenum">
              <a:rPr lang="en-GB" smtClean="0"/>
              <a:t>5</a:t>
            </a:fld>
            <a:endParaRPr lang="en-GB"/>
          </a:p>
        </p:txBody>
      </p:sp>
    </p:spTree>
    <p:extLst>
      <p:ext uri="{BB962C8B-B14F-4D97-AF65-F5344CB8AC3E}">
        <p14:creationId xmlns:p14="http://schemas.microsoft.com/office/powerpoint/2010/main" val="11428933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Interviews - Conducted interviews which primarily involved discussions around the Bristol music scene and its historical context. The goal of these interviews was to gain insight and knowledge surrounding the prominent genres within the city. With many of the interviews, we also found out a lot of information about the specific venues that are apart of the project. This helped us with storyboarding and scripting a great deal, because were more informed about the kind of events that actually took place. </a:t>
            </a:r>
          </a:p>
          <a:p>
            <a:endParaRPr lang="en-US" dirty="0"/>
          </a:p>
          <a:p>
            <a:r>
              <a:rPr lang="en-US" dirty="0"/>
              <a:t>Research- Carried out relevant research regarding the genres we displayed in the project, and also took reference photos for The Fleece. </a:t>
            </a:r>
          </a:p>
          <a:p>
            <a:endParaRPr lang="en-US" dirty="0"/>
          </a:p>
          <a:p>
            <a:r>
              <a:rPr lang="en-US" dirty="0"/>
              <a:t>Design documentation- Wrote the majority of the design documentation, which outlines the project. </a:t>
            </a:r>
          </a:p>
          <a:p>
            <a:endParaRPr lang="en-US" dirty="0"/>
          </a:p>
          <a:p>
            <a:r>
              <a:rPr lang="en-US" dirty="0"/>
              <a:t>Venue modelling- I modelled the asset used for The Fleece scene, based off of the reference photos. One of the most prominent aspects of modelling the venue was the unique stone floor. </a:t>
            </a:r>
          </a:p>
        </p:txBody>
      </p:sp>
      <p:sp>
        <p:nvSpPr>
          <p:cNvPr id="4" name="Slide Number Placeholder 3"/>
          <p:cNvSpPr>
            <a:spLocks noGrp="1"/>
          </p:cNvSpPr>
          <p:nvPr>
            <p:ph type="sldNum" sz="quarter" idx="5"/>
          </p:nvPr>
        </p:nvSpPr>
        <p:spPr/>
        <p:txBody>
          <a:bodyPr/>
          <a:lstStyle/>
          <a:p>
            <a:fld id="{5991C233-5395-4D04-901A-F44C0A869E09}" type="slidenum">
              <a:rPr lang="en-GB" smtClean="0"/>
              <a:t>6</a:t>
            </a:fld>
            <a:endParaRPr lang="en-GB"/>
          </a:p>
        </p:txBody>
      </p:sp>
    </p:spTree>
    <p:extLst>
      <p:ext uri="{BB962C8B-B14F-4D97-AF65-F5344CB8AC3E}">
        <p14:creationId xmlns:p14="http://schemas.microsoft.com/office/powerpoint/2010/main" val="24047946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cap="small"/>
              <a:t>Research – Conducted Research at the Trinity Centre, The Fleece and Lakota. Also spoke with Edson Burton from The Trinity Centre, Marti Burgess from Lakota and </a:t>
            </a:r>
            <a:r>
              <a:rPr lang="en-GB" cap="small" dirty="0" err="1"/>
              <a:t>Delroy</a:t>
            </a:r>
            <a:r>
              <a:rPr lang="en-GB" cap="small"/>
              <a:t> Hibbert to get as much background research as possible, which was extremely helpful. We also took many photos of each venue to reference for modelling purposes. </a:t>
            </a:r>
            <a:endParaRPr lang="en-US"/>
          </a:p>
          <a:p>
            <a:r>
              <a:rPr lang="en-GB" cap="small"/>
              <a:t>Modelling – Created props to be placed into each of the scenes. Used Maya to create an array of Glasses and Bottles, and a selection of different shelves and a fridge to hold bottles and drinks.</a:t>
            </a:r>
          </a:p>
          <a:p>
            <a:r>
              <a:rPr lang="en-GB" cap="small"/>
              <a:t>Weekly Log – Made changes to the weekly log on GitHub with what progress has been made and what will be worked on in the coming weeks.</a:t>
            </a:r>
            <a:endParaRPr lang="en-GB"/>
          </a:p>
        </p:txBody>
      </p:sp>
      <p:sp>
        <p:nvSpPr>
          <p:cNvPr id="4" name="Slide Number Placeholder 3"/>
          <p:cNvSpPr>
            <a:spLocks noGrp="1"/>
          </p:cNvSpPr>
          <p:nvPr>
            <p:ph type="sldNum" sz="quarter" idx="5"/>
          </p:nvPr>
        </p:nvSpPr>
        <p:spPr/>
        <p:txBody>
          <a:bodyPr/>
          <a:lstStyle/>
          <a:p>
            <a:fld id="{5991C233-5395-4D04-901A-F44C0A869E09}" type="slidenum">
              <a:rPr lang="en-GB" smtClean="0"/>
              <a:t>7</a:t>
            </a:fld>
            <a:endParaRPr lang="en-GB"/>
          </a:p>
        </p:txBody>
      </p:sp>
    </p:spTree>
    <p:extLst>
      <p:ext uri="{BB962C8B-B14F-4D97-AF65-F5344CB8AC3E}">
        <p14:creationId xmlns:p14="http://schemas.microsoft.com/office/powerpoint/2010/main" val="2628819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 modelled the Trinity and Lakota scenes along with various props, including speakers, spotlights and DJ turntables.</a:t>
            </a:r>
          </a:p>
          <a:p>
            <a:r>
              <a:rPr lang="en-GB" dirty="0"/>
              <a:t>A shader is applied to all of the characters in the scene that makes their colour change continuously. The shader also allows for the characters’ opacity to fade in when the scenes begin and back out when the scene ends.</a:t>
            </a:r>
          </a:p>
          <a:p>
            <a:r>
              <a:rPr lang="en-GB" dirty="0"/>
              <a:t>I set up the scripts for the timing for </a:t>
            </a:r>
            <a:r>
              <a:rPr lang="en-GB" dirty="0" err="1"/>
              <a:t>th</a:t>
            </a:r>
            <a:endParaRPr lang="en-GB" dirty="0"/>
          </a:p>
          <a:p>
            <a:r>
              <a:rPr lang="en-GB" dirty="0"/>
              <a:t>We incorporated a beat </a:t>
            </a:r>
            <a:r>
              <a:rPr lang="en-GB"/>
              <a:t>detection script to map , </a:t>
            </a:r>
            <a:endParaRPr lang="en-GB" dirty="0"/>
          </a:p>
        </p:txBody>
      </p:sp>
      <p:sp>
        <p:nvSpPr>
          <p:cNvPr id="4" name="Slide Number Placeholder 3"/>
          <p:cNvSpPr>
            <a:spLocks noGrp="1"/>
          </p:cNvSpPr>
          <p:nvPr>
            <p:ph type="sldNum" sz="quarter" idx="5"/>
          </p:nvPr>
        </p:nvSpPr>
        <p:spPr/>
        <p:txBody>
          <a:bodyPr/>
          <a:lstStyle/>
          <a:p>
            <a:fld id="{5991C233-5395-4D04-901A-F44C0A869E09}" type="slidenum">
              <a:rPr lang="en-GB" smtClean="0"/>
              <a:t>8</a:t>
            </a:fld>
            <a:endParaRPr lang="en-GB"/>
          </a:p>
        </p:txBody>
      </p:sp>
    </p:spTree>
    <p:extLst>
      <p:ext uri="{BB962C8B-B14F-4D97-AF65-F5344CB8AC3E}">
        <p14:creationId xmlns:p14="http://schemas.microsoft.com/office/powerpoint/2010/main" val="13606724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I modelled and designed the Menu scene and </a:t>
            </a:r>
            <a:r>
              <a:rPr lang="en-US">
                <a:cs typeface="Calibri"/>
              </a:rPr>
              <a:t>the Posters/</a:t>
            </a:r>
            <a:r>
              <a:rPr lang="en-US" err="1">
                <a:cs typeface="Calibri"/>
              </a:rPr>
              <a:t>Posterboard</a:t>
            </a:r>
            <a:r>
              <a:rPr lang="en-US" dirty="0">
                <a:cs typeface="Calibri"/>
              </a:rPr>
              <a:t> for the scene selection.</a:t>
            </a:r>
            <a:r>
              <a:rPr lang="en-US">
                <a:cs typeface="Calibri"/>
              </a:rPr>
              <a:t> </a:t>
            </a:r>
            <a:endParaRPr lang="en-US" dirty="0">
              <a:cs typeface="Calibri"/>
            </a:endParaRPr>
          </a:p>
          <a:p>
            <a:endParaRPr lang="en-US" dirty="0">
              <a:cs typeface="Calibri"/>
            </a:endParaRPr>
          </a:p>
          <a:p>
            <a:r>
              <a:rPr lang="en-US">
                <a:cs typeface="Calibri"/>
              </a:rPr>
              <a:t>Added </a:t>
            </a:r>
            <a:r>
              <a:rPr lang="en-US" dirty="0">
                <a:cs typeface="Calibri"/>
              </a:rPr>
              <a:t>most the small items and props around the bars, </a:t>
            </a:r>
            <a:endParaRPr lang="en-US">
              <a:cs typeface="Calibri"/>
            </a:endParaRPr>
          </a:p>
          <a:p>
            <a:r>
              <a:rPr lang="en-US">
                <a:cs typeface="Calibri"/>
              </a:rPr>
              <a:t>Added </a:t>
            </a:r>
            <a:r>
              <a:rPr lang="en-US" dirty="0">
                <a:cs typeface="Calibri"/>
              </a:rPr>
              <a:t>all the dancing actors and stage Performers </a:t>
            </a:r>
            <a:r>
              <a:rPr lang="en-US">
                <a:cs typeface="Calibri"/>
              </a:rPr>
              <a:t>in each scene</a:t>
            </a:r>
            <a:r>
              <a:rPr lang="en-US" dirty="0">
                <a:cs typeface="Calibri"/>
              </a:rPr>
              <a:t>. I Used mixamo.com for all the animations and tried my best to vary </a:t>
            </a:r>
            <a:r>
              <a:rPr lang="en-US">
                <a:cs typeface="Calibri"/>
              </a:rPr>
              <a:t>the</a:t>
            </a:r>
            <a:r>
              <a:rPr lang="en-US" dirty="0">
                <a:cs typeface="Calibri"/>
              </a:rPr>
              <a:t> animations depending on the scene and music playing for each scene. </a:t>
            </a:r>
          </a:p>
          <a:p>
            <a:endParaRPr lang="en-US" dirty="0">
              <a:cs typeface="Calibri"/>
            </a:endParaRPr>
          </a:p>
          <a:p>
            <a:r>
              <a:rPr lang="en-US">
                <a:cs typeface="Calibri"/>
              </a:rPr>
              <a:t>Assisted</a:t>
            </a:r>
            <a:r>
              <a:rPr lang="en-US" dirty="0">
                <a:cs typeface="Calibri"/>
              </a:rPr>
              <a:t> Eddie with scripting</a:t>
            </a:r>
            <a:r>
              <a:rPr lang="en-US">
                <a:cs typeface="Calibri"/>
              </a:rPr>
              <a:t>  by coding</a:t>
            </a:r>
            <a:r>
              <a:rPr lang="en-US" dirty="0">
                <a:cs typeface="Calibri"/>
              </a:rPr>
              <a:t> all of the boiler plate code to time and organize the events in scene such as dancers and music fading in, the lights turning on etc.</a:t>
            </a:r>
          </a:p>
          <a:p>
            <a:endParaRPr lang="en-US" dirty="0">
              <a:cs typeface="Calibri"/>
            </a:endParaRPr>
          </a:p>
          <a:p>
            <a:r>
              <a:rPr lang="en-US">
                <a:cs typeface="Calibri"/>
              </a:rPr>
              <a:t>Created </a:t>
            </a:r>
            <a:r>
              <a:rPr lang="en-US" dirty="0">
                <a:cs typeface="Calibri"/>
              </a:rPr>
              <a:t>various particle effects </a:t>
            </a:r>
            <a:r>
              <a:rPr lang="en-US">
                <a:cs typeface="Calibri"/>
              </a:rPr>
              <a:t>and Shader graphs for </a:t>
            </a:r>
            <a:r>
              <a:rPr lang="en-US" dirty="0">
                <a:cs typeface="Calibri"/>
              </a:rPr>
              <a:t>some of the smoke and </a:t>
            </a:r>
            <a:r>
              <a:rPr lang="en-US" dirty="0" err="1">
                <a:cs typeface="Calibri"/>
              </a:rPr>
              <a:t>lazers</a:t>
            </a:r>
            <a:r>
              <a:rPr lang="en-US" dirty="0">
                <a:cs typeface="Calibri"/>
              </a:rPr>
              <a:t> </a:t>
            </a:r>
            <a:r>
              <a:rPr lang="en-US">
                <a:cs typeface="Calibri"/>
              </a:rPr>
              <a:t>effects</a:t>
            </a:r>
            <a:r>
              <a:rPr lang="en-US" dirty="0">
                <a:cs typeface="Calibri"/>
              </a:rPr>
              <a:t>.</a:t>
            </a:r>
          </a:p>
        </p:txBody>
      </p:sp>
      <p:sp>
        <p:nvSpPr>
          <p:cNvPr id="4" name="Slide Number Placeholder 3"/>
          <p:cNvSpPr>
            <a:spLocks noGrp="1"/>
          </p:cNvSpPr>
          <p:nvPr>
            <p:ph type="sldNum" sz="quarter" idx="5"/>
          </p:nvPr>
        </p:nvSpPr>
        <p:spPr/>
        <p:txBody>
          <a:bodyPr/>
          <a:lstStyle/>
          <a:p>
            <a:fld id="{5991C233-5395-4D04-901A-F44C0A869E09}" type="slidenum">
              <a:rPr lang="en-GB" smtClean="0"/>
              <a:t>9</a:t>
            </a:fld>
            <a:endParaRPr lang="en-GB"/>
          </a:p>
        </p:txBody>
      </p:sp>
    </p:spTree>
    <p:extLst>
      <p:ext uri="{BB962C8B-B14F-4D97-AF65-F5344CB8AC3E}">
        <p14:creationId xmlns:p14="http://schemas.microsoft.com/office/powerpoint/2010/main" val="25460745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D291B17-9318-49DB-B28B-6E5994AE9581}" type="datetime1">
              <a:rPr lang="en-US" smtClean="0"/>
              <a:t>4/27/2020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7752253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D291B17-9318-49DB-B28B-6E5994AE9581}" type="datetime1">
              <a:rPr lang="en-US" smtClean="0"/>
              <a:t>4/27/2020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4211792110"/>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D291B17-9318-49DB-B28B-6E5994AE9581}" type="datetime1">
              <a:rPr lang="en-US" smtClean="0"/>
              <a:t>4/27/2020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479395948"/>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ED291B17-9318-49DB-B28B-6E5994AE9581}" type="datetime1">
              <a:rPr lang="en-US" smtClean="0"/>
              <a:t>4/27/2020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179823324"/>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ED291B17-9318-49DB-B28B-6E5994AE9581}" type="datetime1">
              <a:rPr lang="en-US" smtClean="0"/>
              <a:t>4/27/2020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01653864"/>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D291B17-9318-49DB-B28B-6E5994AE9581}" type="datetime1">
              <a:rPr lang="en-US" smtClean="0"/>
              <a:t>4/27/2020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962105196"/>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D291B17-9318-49DB-B28B-6E5994AE9581}" type="datetime1">
              <a:rPr lang="en-US" smtClean="0"/>
              <a:t>4/27/2020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73989208"/>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CED4963-E985-44C4-B8C4-FDD613B7C2F8}" type="datetime1">
              <a:rPr lang="en-US" smtClean="0"/>
              <a:t>4/27/2020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47623896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D291B17-9318-49DB-B28B-6E5994AE9581}" type="datetime1">
              <a:rPr lang="en-US" smtClean="0"/>
              <a:t>4/27/2020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5799994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8DD82B9-B8EE-4375-B6FF-88FA6ABB15D9}" type="datetime1">
              <a:rPr lang="en-US" smtClean="0"/>
              <a:t>4/27/2020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6943685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2497495-0637-405E-AE64-5CC7506D51F5}" type="datetime1">
              <a:rPr lang="en-US" smtClean="0"/>
              <a:t>4/27/2020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20234868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BFFD690-9426-415D-8B65-26881E07B2D4}" type="datetime1">
              <a:rPr lang="en-US" smtClean="0"/>
              <a:t>4/27/2020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9510785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4C4989A-474C-40DE-95B9-011C28B71673}" type="datetime1">
              <a:rPr lang="en-US" smtClean="0"/>
              <a:t>4/27/2020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9878498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DB4ED54-5B5E-4A04-93D3-5772E3CE3818}" type="datetime1">
              <a:rPr lang="en-US" smtClean="0"/>
              <a:t>4/27/2020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6849843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4/27/2020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7924610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82884F1-FFEA-405F-9602-3DCA865EDA4E}" type="datetime1">
              <a:rPr lang="en-US" smtClean="0"/>
              <a:t>4/27/2020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a:p>
        </p:txBody>
      </p:sp>
    </p:spTree>
    <p:extLst>
      <p:ext uri="{BB962C8B-B14F-4D97-AF65-F5344CB8AC3E}">
        <p14:creationId xmlns:p14="http://schemas.microsoft.com/office/powerpoint/2010/main" val="2392255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399212" y="5883275"/>
            <a:ext cx="914400" cy="365125"/>
          </a:xfrm>
        </p:spPr>
        <p:txBody>
          <a:bodyPr/>
          <a:lstStyle/>
          <a:p>
            <a:fld id="{7E18DB4A-8810-4A10-AD5C-D5E2C667F5B3}" type="datetime1">
              <a:rPr lang="en-US" smtClean="0"/>
              <a:t>4/27/2020</a:t>
            </a:fld>
            <a:endParaRPr lang="en-US"/>
          </a:p>
        </p:txBody>
      </p:sp>
      <p:sp>
        <p:nvSpPr>
          <p:cNvPr id="6" name="Footer Placeholder 5"/>
          <p:cNvSpPr>
            <a:spLocks noGrp="1"/>
          </p:cNvSpPr>
          <p:nvPr>
            <p:ph type="ftr" sz="quarter" idx="11"/>
          </p:nvPr>
        </p:nvSpPr>
        <p:spPr>
          <a:xfrm>
            <a:off x="1141412" y="5883275"/>
            <a:ext cx="5105400" cy="365125"/>
          </a:xfrm>
        </p:spPr>
        <p:txBody>
          <a:bodyPr/>
          <a:lstStyle/>
          <a:p>
            <a:pPr algn="l"/>
            <a:endParaRPr lang="en-US"/>
          </a:p>
        </p:txBody>
      </p:sp>
      <p:sp>
        <p:nvSpPr>
          <p:cNvPr id="7" name="Slide Number Placeholder 6"/>
          <p:cNvSpPr>
            <a:spLocks noGrp="1"/>
          </p:cNvSpPr>
          <p:nvPr>
            <p:ph type="sldNum" sz="quarter" idx="12"/>
          </p:nvPr>
        </p:nvSpPr>
        <p:spPr>
          <a:xfrm>
            <a:off x="10742612" y="5883275"/>
            <a:ext cx="322567" cy="365125"/>
          </a:xfrm>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40794885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ED291B17-9318-49DB-B28B-6E5994AE9581}" type="datetime1">
              <a:rPr lang="en-US" smtClean="0"/>
              <a:t>4/27/2020</a:t>
            </a:fld>
            <a:endParaRPr lang="en-US"/>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3A98EE3D-8CD1-4C3F-BD1C-C98C9596463C}" type="slidenum">
              <a:rPr lang="en-US" smtClean="0"/>
              <a:t>‹#›</a:t>
            </a:fld>
            <a:endParaRPr lang="en-US"/>
          </a:p>
        </p:txBody>
      </p:sp>
    </p:spTree>
    <p:extLst>
      <p:ext uri="{BB962C8B-B14F-4D97-AF65-F5344CB8AC3E}">
        <p14:creationId xmlns:p14="http://schemas.microsoft.com/office/powerpoint/2010/main" val="3554601635"/>
      </p:ext>
    </p:extLst>
  </p:cSld>
  <p:clrMap bg1="dk1" tx1="lt1" bg2="dk2" tx2="lt2" accent1="accent1" accent2="accent2" accent3="accent3" accent4="accent4" accent5="accent5" accent6="accent6" hlink="hlink" folHlink="folHlink"/>
  <p:sldLayoutIdLst>
    <p:sldLayoutId id="2147483812" r:id="rId1"/>
    <p:sldLayoutId id="2147483813" r:id="rId2"/>
    <p:sldLayoutId id="2147483814" r:id="rId3"/>
    <p:sldLayoutId id="2147483815" r:id="rId4"/>
    <p:sldLayoutId id="2147483816" r:id="rId5"/>
    <p:sldLayoutId id="2147483817" r:id="rId6"/>
    <p:sldLayoutId id="2147483818" r:id="rId7"/>
    <p:sldLayoutId id="2147483819" r:id="rId8"/>
    <p:sldLayoutId id="2147483820" r:id="rId9"/>
    <p:sldLayoutId id="2147483821" r:id="rId10"/>
    <p:sldLayoutId id="2147483822" r:id="rId11"/>
    <p:sldLayoutId id="2147483823" r:id="rId12"/>
    <p:sldLayoutId id="2147483824" r:id="rId13"/>
    <p:sldLayoutId id="2147483825" r:id="rId14"/>
    <p:sldLayoutId id="2147483826" r:id="rId15"/>
    <p:sldLayoutId id="2147483827" r:id="rId16"/>
    <p:sldLayoutId id="2147483828" r:id="rId17"/>
  </p:sldLayoutIdLst>
  <p:hf sldNum="0" hdr="0" ftr="0" dt="0"/>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jpeg"/><Relationship Id="rId7" Type="http://schemas.openxmlformats.org/officeDocument/2006/relationships/diagramColors" Target="../diagrams/colors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4.jpeg"/><Relationship Id="rId7" Type="http://schemas.openxmlformats.org/officeDocument/2006/relationships/image" Target="../media/image18.jpe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7.jpeg"/><Relationship Id="rId5" Type="http://schemas.openxmlformats.org/officeDocument/2006/relationships/image" Target="../media/image16.jpeg"/><Relationship Id="rId4" Type="http://schemas.openxmlformats.org/officeDocument/2006/relationships/image" Target="../media/image15.jpe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3000"/>
                <a:shade val="98000"/>
                <a:satMod val="150000"/>
                <a:lumMod val="102000"/>
              </a:schemeClr>
            </a:gs>
            <a:gs pos="50000">
              <a:schemeClr val="bg1">
                <a:tint val="98000"/>
                <a:shade val="90000"/>
                <a:satMod val="130000"/>
                <a:lumMod val="103000"/>
              </a:schemeClr>
            </a:gs>
            <a:gs pos="100000">
              <a:schemeClr val="bg1">
                <a:shade val="63000"/>
                <a:satMod val="120000"/>
              </a:schemeClr>
            </a:gs>
          </a:gsLst>
          <a:lin ang="54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1E816-31F5-48BB-BD02-D15F2F18B48A}"/>
              </a:ext>
            </a:extLst>
          </p:cNvPr>
          <p:cNvSpPr>
            <a:spLocks noGrp="1"/>
          </p:cNvSpPr>
          <p:nvPr>
            <p:ph type="ctrTitle"/>
          </p:nvPr>
        </p:nvSpPr>
        <p:spPr>
          <a:xfrm>
            <a:off x="792482" y="821265"/>
            <a:ext cx="6979918" cy="5222117"/>
          </a:xfrm>
        </p:spPr>
        <p:txBody>
          <a:bodyPr anchor="ctr">
            <a:normAutofit/>
          </a:bodyPr>
          <a:lstStyle/>
          <a:p>
            <a:pPr algn="r"/>
            <a:r>
              <a:rPr lang="en-US" sz="5400">
                <a:latin typeface="Bahnschrift" panose="020B0502040204020203" pitchFamily="34" charset="0"/>
              </a:rPr>
              <a:t>Back in my day</a:t>
            </a:r>
          </a:p>
        </p:txBody>
      </p:sp>
      <p:sp>
        <p:nvSpPr>
          <p:cNvPr id="3" name="Subtitle 2">
            <a:extLst>
              <a:ext uri="{FF2B5EF4-FFF2-40B4-BE49-F238E27FC236}">
                <a16:creationId xmlns:a16="http://schemas.microsoft.com/office/drawing/2014/main" id="{835D6E6B-3353-491C-A3C6-F278D6CED8B3}"/>
              </a:ext>
            </a:extLst>
          </p:cNvPr>
          <p:cNvSpPr>
            <a:spLocks noGrp="1"/>
          </p:cNvSpPr>
          <p:nvPr>
            <p:ph type="subTitle" idx="1"/>
          </p:nvPr>
        </p:nvSpPr>
        <p:spPr>
          <a:xfrm>
            <a:off x="8392885" y="821265"/>
            <a:ext cx="2950028" cy="5222117"/>
          </a:xfrm>
        </p:spPr>
        <p:txBody>
          <a:bodyPr anchor="ctr">
            <a:normAutofit/>
          </a:bodyPr>
          <a:lstStyle/>
          <a:p>
            <a:r>
              <a:rPr lang="en-US">
                <a:latin typeface="Bahnschrift" panose="020B0502040204020203" pitchFamily="34" charset="0"/>
              </a:rPr>
              <a:t>An exploration of history of the underground music scene in Bristol</a:t>
            </a:r>
          </a:p>
        </p:txBody>
      </p:sp>
    </p:spTree>
    <p:extLst>
      <p:ext uri="{BB962C8B-B14F-4D97-AF65-F5344CB8AC3E}">
        <p14:creationId xmlns:p14="http://schemas.microsoft.com/office/powerpoint/2010/main" val="2475805559"/>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D4A4C-D693-4D12-9549-71B685169F05}"/>
              </a:ext>
            </a:extLst>
          </p:cNvPr>
          <p:cNvSpPr>
            <a:spLocks noGrp="1"/>
          </p:cNvSpPr>
          <p:nvPr>
            <p:ph type="title"/>
          </p:nvPr>
        </p:nvSpPr>
        <p:spPr/>
        <p:txBody>
          <a:bodyPr/>
          <a:lstStyle/>
          <a:p>
            <a:r>
              <a:rPr lang="en-GB">
                <a:effectLst>
                  <a:glow rad="38100">
                    <a:prstClr val="black">
                      <a:lumMod val="65000"/>
                      <a:lumOff val="35000"/>
                      <a:alpha val="40000"/>
                    </a:prstClr>
                  </a:glow>
                  <a:outerShdw blurRad="28575" dist="38100" dir="14040000" algn="tl" rotWithShape="0">
                    <a:srgbClr val="000000">
                      <a:alpha val="25000"/>
                    </a:srgbClr>
                  </a:outerShdw>
                </a:effectLst>
              </a:rPr>
              <a:t>Thank you</a:t>
            </a:r>
            <a:endParaRPr lang="en-GB"/>
          </a:p>
        </p:txBody>
      </p:sp>
      <p:sp>
        <p:nvSpPr>
          <p:cNvPr id="3" name="Content Placeholder 2">
            <a:extLst>
              <a:ext uri="{FF2B5EF4-FFF2-40B4-BE49-F238E27FC236}">
                <a16:creationId xmlns:a16="http://schemas.microsoft.com/office/drawing/2014/main" id="{1928486F-44DD-49E8-B04F-C4BF1C248A5A}"/>
              </a:ext>
            </a:extLst>
          </p:cNvPr>
          <p:cNvSpPr>
            <a:spLocks noGrp="1"/>
          </p:cNvSpPr>
          <p:nvPr>
            <p:ph idx="1"/>
          </p:nvPr>
        </p:nvSpPr>
        <p:spPr/>
        <p:txBody>
          <a:bodyPr/>
          <a:lstStyle/>
          <a:p>
            <a:endParaRPr lang="en-GB">
              <a:effectLst>
                <a:glow rad="38100">
                  <a:prstClr val="black">
                    <a:lumMod val="50000"/>
                    <a:lumOff val="50000"/>
                    <a:alpha val="20000"/>
                  </a:prstClr>
                </a:glow>
                <a:outerShdw blurRad="44450" dist="12700" dir="13860000" algn="tl" rotWithShape="0">
                  <a:srgbClr val="000000">
                    <a:alpha val="20000"/>
                  </a:srgbClr>
                </a:outerShdw>
              </a:effectLst>
            </a:endParaRPr>
          </a:p>
        </p:txBody>
      </p:sp>
    </p:spTree>
    <p:extLst>
      <p:ext uri="{BB962C8B-B14F-4D97-AF65-F5344CB8AC3E}">
        <p14:creationId xmlns:p14="http://schemas.microsoft.com/office/powerpoint/2010/main" val="4219456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78915F3-79E0-40C3-9688-1E37C8756B40}"/>
              </a:ext>
            </a:extLst>
          </p:cNvPr>
          <p:cNvPicPr>
            <a:picLocks noChangeAspect="1"/>
          </p:cNvPicPr>
          <p:nvPr/>
        </p:nvPicPr>
        <p:blipFill rotWithShape="1">
          <a:blip r:embed="rId3">
            <a:alphaModFix amt="30000"/>
          </a:blip>
          <a:srcRect l="2667"/>
          <a:stretch/>
        </p:blipFill>
        <p:spPr>
          <a:xfrm>
            <a:off x="20" y="10"/>
            <a:ext cx="12191980" cy="6857990"/>
          </a:xfrm>
          <a:prstGeom prst="rect">
            <a:avLst/>
          </a:prstGeom>
        </p:spPr>
      </p:pic>
      <p:sp>
        <p:nvSpPr>
          <p:cNvPr id="2" name="Title 1">
            <a:extLst>
              <a:ext uri="{FF2B5EF4-FFF2-40B4-BE49-F238E27FC236}">
                <a16:creationId xmlns:a16="http://schemas.microsoft.com/office/drawing/2014/main" id="{5E562972-3449-42D1-8185-B4BEFD52AB44}"/>
              </a:ext>
            </a:extLst>
          </p:cNvPr>
          <p:cNvSpPr>
            <a:spLocks noGrp="1"/>
          </p:cNvSpPr>
          <p:nvPr>
            <p:ph type="title"/>
          </p:nvPr>
        </p:nvSpPr>
        <p:spPr/>
        <p:txBody>
          <a:bodyPr vert="horz" lIns="91440" tIns="45720" rIns="91440" bIns="45720" rtlCol="0" anchor="ctr">
            <a:normAutofit/>
          </a:bodyPr>
          <a:lstStyle/>
          <a:p>
            <a:r>
              <a:rPr lang="en-US" b="0"/>
              <a:t>Project Outline</a:t>
            </a:r>
          </a:p>
        </p:txBody>
      </p:sp>
      <p:sp>
        <p:nvSpPr>
          <p:cNvPr id="7" name="TextBox 6">
            <a:extLst>
              <a:ext uri="{FF2B5EF4-FFF2-40B4-BE49-F238E27FC236}">
                <a16:creationId xmlns:a16="http://schemas.microsoft.com/office/drawing/2014/main" id="{C31D5B6A-A60A-4BB5-9AD1-22E76CD43B5F}"/>
              </a:ext>
            </a:extLst>
          </p:cNvPr>
          <p:cNvSpPr txBox="1"/>
          <p:nvPr/>
        </p:nvSpPr>
        <p:spPr>
          <a:xfrm>
            <a:off x="685800" y="2194560"/>
            <a:ext cx="10820400" cy="4024125"/>
          </a:xfrm>
          <a:prstGeom prst="rect">
            <a:avLst/>
          </a:prstGeom>
        </p:spPr>
        <p:txBody>
          <a:bodyPr vert="horz" lIns="91440" tIns="45720" rIns="91440" bIns="45720" rtlCol="0">
            <a:normAutofit/>
          </a:bodyPr>
          <a:lstStyle/>
          <a:p>
            <a:pPr indent="-228600" defTabSz="914400">
              <a:lnSpc>
                <a:spcPct val="90000"/>
              </a:lnSpc>
              <a:spcBef>
                <a:spcPct val="20000"/>
              </a:spcBef>
              <a:spcAft>
                <a:spcPts val="600"/>
              </a:spcAft>
              <a:buClr>
                <a:schemeClr val="accent1"/>
              </a:buClr>
              <a:buSzPct val="92000"/>
              <a:buFont typeface="Arial" panose="020B0604020202020204" pitchFamily="34" charset="0"/>
              <a:buChar char="•"/>
            </a:pPr>
            <a:r>
              <a:rPr lang="en-US" dirty="0"/>
              <a:t>Based on </a:t>
            </a:r>
            <a:r>
              <a:rPr lang="en-US" b="1" dirty="0"/>
              <a:t>extensive</a:t>
            </a:r>
            <a:r>
              <a:rPr lang="en-US" dirty="0"/>
              <a:t> research into Bristol and the history of its music scene</a:t>
            </a:r>
          </a:p>
          <a:p>
            <a:pPr indent="-228600" defTabSz="914400">
              <a:lnSpc>
                <a:spcPct val="90000"/>
              </a:lnSpc>
              <a:spcBef>
                <a:spcPct val="20000"/>
              </a:spcBef>
              <a:spcAft>
                <a:spcPts val="600"/>
              </a:spcAft>
              <a:buClr>
                <a:schemeClr val="accent1"/>
              </a:buClr>
              <a:buSzPct val="92000"/>
              <a:buFont typeface="Arial" panose="020B0604020202020204" pitchFamily="34" charset="0"/>
              <a:buChar char="•"/>
            </a:pPr>
            <a:r>
              <a:rPr lang="en-US"/>
              <a:t>This</a:t>
            </a:r>
            <a:r>
              <a:rPr lang="en-US" dirty="0"/>
              <a:t> project allows the public to see inside some of Bristol’s most iconic venues from the last 30 years</a:t>
            </a:r>
          </a:p>
          <a:p>
            <a:pPr indent="-228600" defTabSz="914400">
              <a:lnSpc>
                <a:spcPct val="90000"/>
              </a:lnSpc>
              <a:spcBef>
                <a:spcPct val="20000"/>
              </a:spcBef>
              <a:spcAft>
                <a:spcPts val="600"/>
              </a:spcAft>
              <a:buClr>
                <a:schemeClr val="accent1"/>
              </a:buClr>
              <a:buSzPct val="92000"/>
              <a:buFont typeface="Arial" panose="020B0604020202020204" pitchFamily="34" charset="0"/>
              <a:buChar char="•"/>
            </a:pPr>
            <a:r>
              <a:rPr lang="en-US" dirty="0"/>
              <a:t>All while listening to a range of songs that helped cement Bristol’s reputation in the UK music scene</a:t>
            </a:r>
          </a:p>
          <a:p>
            <a:pPr indent="-228600" defTabSz="914400">
              <a:lnSpc>
                <a:spcPct val="90000"/>
              </a:lnSpc>
              <a:spcBef>
                <a:spcPct val="20000"/>
              </a:spcBef>
              <a:spcAft>
                <a:spcPts val="600"/>
              </a:spcAft>
              <a:buClr>
                <a:schemeClr val="accent1"/>
              </a:buClr>
              <a:buSzPct val="92000"/>
              <a:buFont typeface="Arial" panose="020B0604020202020204" pitchFamily="34" charset="0"/>
              <a:buChar char="•"/>
            </a:pPr>
            <a:r>
              <a:rPr lang="en-US" dirty="0"/>
              <a:t>In our experience, users will be able to visit</a:t>
            </a:r>
          </a:p>
          <a:p>
            <a:pPr lvl="1" indent="-228600" defTabSz="914400">
              <a:lnSpc>
                <a:spcPct val="90000"/>
              </a:lnSpc>
              <a:spcBef>
                <a:spcPct val="20000"/>
              </a:spcBef>
              <a:spcAft>
                <a:spcPts val="600"/>
              </a:spcAft>
              <a:buClr>
                <a:schemeClr val="accent1"/>
              </a:buClr>
              <a:buSzPct val="92000"/>
              <a:buFont typeface="Arial" panose="020B0604020202020204" pitchFamily="34" charset="0"/>
              <a:buChar char="•"/>
            </a:pPr>
            <a:r>
              <a:rPr lang="en-US" dirty="0"/>
              <a:t>Lakota</a:t>
            </a:r>
          </a:p>
          <a:p>
            <a:pPr lvl="1" indent="-228600" defTabSz="914400">
              <a:lnSpc>
                <a:spcPct val="90000"/>
              </a:lnSpc>
              <a:spcBef>
                <a:spcPct val="20000"/>
              </a:spcBef>
              <a:spcAft>
                <a:spcPts val="600"/>
              </a:spcAft>
              <a:buClr>
                <a:schemeClr val="accent1"/>
              </a:buClr>
              <a:buSzPct val="92000"/>
              <a:buFont typeface="Arial" panose="020B0604020202020204" pitchFamily="34" charset="0"/>
              <a:buChar char="•"/>
            </a:pPr>
            <a:r>
              <a:rPr lang="en-US" dirty="0"/>
              <a:t>The Trinity Centre</a:t>
            </a:r>
          </a:p>
          <a:p>
            <a:pPr lvl="1" indent="-228600" defTabSz="914400">
              <a:lnSpc>
                <a:spcPct val="90000"/>
              </a:lnSpc>
              <a:spcBef>
                <a:spcPct val="20000"/>
              </a:spcBef>
              <a:spcAft>
                <a:spcPts val="600"/>
              </a:spcAft>
              <a:buClr>
                <a:schemeClr val="accent1"/>
              </a:buClr>
              <a:buSzPct val="92000"/>
              <a:buFont typeface="Arial" panose="020B0604020202020204" pitchFamily="34" charset="0"/>
              <a:buChar char="•"/>
            </a:pPr>
            <a:r>
              <a:rPr lang="en-US" dirty="0"/>
              <a:t>The Fleece</a:t>
            </a:r>
          </a:p>
          <a:p>
            <a:pPr indent="-228600" defTabSz="914400">
              <a:lnSpc>
                <a:spcPct val="90000"/>
              </a:lnSpc>
              <a:spcBef>
                <a:spcPct val="20000"/>
              </a:spcBef>
              <a:spcAft>
                <a:spcPts val="600"/>
              </a:spcAft>
              <a:buClr>
                <a:schemeClr val="accent1"/>
              </a:buClr>
              <a:buSzPct val="92000"/>
              <a:buFont typeface="Arial" panose="020B0604020202020204" pitchFamily="34" charset="0"/>
              <a:buChar char="•"/>
            </a:pPr>
            <a:r>
              <a:rPr lang="en-US" dirty="0"/>
              <a:t>And hear music </a:t>
            </a:r>
            <a:r>
              <a:rPr lang="en-US"/>
              <a:t>from famous Bristol </a:t>
            </a:r>
            <a:r>
              <a:rPr lang="en-US" dirty="0"/>
              <a:t>based artists</a:t>
            </a:r>
          </a:p>
          <a:p>
            <a:pPr indent="-228600" defTabSz="914400">
              <a:lnSpc>
                <a:spcPct val="90000"/>
              </a:lnSpc>
              <a:spcBef>
                <a:spcPct val="20000"/>
              </a:spcBef>
              <a:spcAft>
                <a:spcPts val="600"/>
              </a:spcAft>
              <a:buClr>
                <a:schemeClr val="accent1"/>
              </a:buClr>
              <a:buSzPct val="92000"/>
              <a:buFont typeface="Arial" panose="020B0604020202020204" pitchFamily="34" charset="0"/>
              <a:buChar char="•"/>
            </a:pPr>
            <a:endParaRPr lang="en-US" dirty="0"/>
          </a:p>
        </p:txBody>
      </p:sp>
      <p:sp>
        <p:nvSpPr>
          <p:cNvPr id="9" name="TextBox 8">
            <a:extLst>
              <a:ext uri="{FF2B5EF4-FFF2-40B4-BE49-F238E27FC236}">
                <a16:creationId xmlns:a16="http://schemas.microsoft.com/office/drawing/2014/main" id="{1B3A4466-E49E-4C74-B7A4-D677536644D4}"/>
              </a:ext>
            </a:extLst>
          </p:cNvPr>
          <p:cNvSpPr txBox="1"/>
          <p:nvPr/>
        </p:nvSpPr>
        <p:spPr>
          <a:xfrm>
            <a:off x="10325844" y="6516560"/>
            <a:ext cx="1419622" cy="215444"/>
          </a:xfrm>
          <a:prstGeom prst="rect">
            <a:avLst/>
          </a:prstGeom>
          <a:noFill/>
        </p:spPr>
        <p:txBody>
          <a:bodyPr wrap="square" rtlCol="0">
            <a:spAutoFit/>
          </a:bodyPr>
          <a:lstStyle/>
          <a:p>
            <a:pPr>
              <a:spcAft>
                <a:spcPts val="600"/>
              </a:spcAft>
            </a:pPr>
            <a:r>
              <a:rPr lang="en-GB" sz="800">
                <a:solidFill>
                  <a:srgbClr val="FF0000"/>
                </a:solidFill>
              </a:rPr>
              <a:t>Lakota carnival party 2018</a:t>
            </a:r>
            <a:endParaRPr lang="en-GB" sz="800"/>
          </a:p>
        </p:txBody>
      </p:sp>
    </p:spTree>
    <p:extLst>
      <p:ext uri="{BB962C8B-B14F-4D97-AF65-F5344CB8AC3E}">
        <p14:creationId xmlns:p14="http://schemas.microsoft.com/office/powerpoint/2010/main" val="2637846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D9CC5-9CA3-4CF2-AA24-6B927ADDFA43}"/>
              </a:ext>
            </a:extLst>
          </p:cNvPr>
          <p:cNvSpPr>
            <a:spLocks noGrp="1"/>
          </p:cNvSpPr>
          <p:nvPr>
            <p:ph type="title"/>
          </p:nvPr>
        </p:nvSpPr>
        <p:spPr>
          <a:xfrm>
            <a:off x="1141413" y="609600"/>
            <a:ext cx="9905998" cy="1468582"/>
          </a:xfrm>
        </p:spPr>
        <p:txBody>
          <a:bodyPr>
            <a:normAutofit/>
          </a:bodyPr>
          <a:lstStyle/>
          <a:p>
            <a:r>
              <a:rPr lang="en-GB"/>
              <a:t>Brief requirements</a:t>
            </a:r>
          </a:p>
        </p:txBody>
      </p:sp>
      <p:graphicFrame>
        <p:nvGraphicFramePr>
          <p:cNvPr id="26" name="Content Placeholder 2">
            <a:extLst>
              <a:ext uri="{FF2B5EF4-FFF2-40B4-BE49-F238E27FC236}">
                <a16:creationId xmlns:a16="http://schemas.microsoft.com/office/drawing/2014/main" id="{84483005-325A-4CC4-B3FD-6D8CC1F4EBD5}"/>
              </a:ext>
            </a:extLst>
          </p:cNvPr>
          <p:cNvGraphicFramePr>
            <a:graphicFrameLocks noGrp="1"/>
          </p:cNvGraphicFramePr>
          <p:nvPr>
            <p:ph idx="1"/>
            <p:extLst>
              <p:ext uri="{D42A27DB-BD31-4B8C-83A1-F6EECF244321}">
                <p14:modId xmlns:p14="http://schemas.microsoft.com/office/powerpoint/2010/main" val="2398839274"/>
              </p:ext>
            </p:extLst>
          </p:nvPr>
        </p:nvGraphicFramePr>
        <p:xfrm>
          <a:off x="1141413" y="2286000"/>
          <a:ext cx="8946484" cy="338743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7447700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0121E1-79B6-4A38-BE3C-D2CE078A56AA}"/>
              </a:ext>
            </a:extLst>
          </p:cNvPr>
          <p:cNvSpPr>
            <a:spLocks noGrp="1"/>
          </p:cNvSpPr>
          <p:nvPr>
            <p:ph type="title"/>
          </p:nvPr>
        </p:nvSpPr>
        <p:spPr>
          <a:xfrm>
            <a:off x="1141413" y="609600"/>
            <a:ext cx="9905998" cy="676275"/>
          </a:xfrm>
        </p:spPr>
        <p:txBody>
          <a:bodyPr/>
          <a:lstStyle/>
          <a:p>
            <a:r>
              <a:rPr lang="en-GB" dirty="0"/>
              <a:t>Response to feedback</a:t>
            </a:r>
          </a:p>
        </p:txBody>
      </p:sp>
      <p:graphicFrame>
        <p:nvGraphicFramePr>
          <p:cNvPr id="4" name="Table 4">
            <a:extLst>
              <a:ext uri="{FF2B5EF4-FFF2-40B4-BE49-F238E27FC236}">
                <a16:creationId xmlns:a16="http://schemas.microsoft.com/office/drawing/2014/main" id="{8704A83D-7AC2-480C-91BF-F804F7DE317A}"/>
              </a:ext>
            </a:extLst>
          </p:cNvPr>
          <p:cNvGraphicFramePr>
            <a:graphicFrameLocks noGrp="1"/>
          </p:cNvGraphicFramePr>
          <p:nvPr>
            <p:extLst>
              <p:ext uri="{D42A27DB-BD31-4B8C-83A1-F6EECF244321}">
                <p14:modId xmlns:p14="http://schemas.microsoft.com/office/powerpoint/2010/main" val="3633061341"/>
              </p:ext>
            </p:extLst>
          </p:nvPr>
        </p:nvGraphicFramePr>
        <p:xfrm>
          <a:off x="687385" y="1948883"/>
          <a:ext cx="11259142" cy="3766117"/>
        </p:xfrm>
        <a:graphic>
          <a:graphicData uri="http://schemas.openxmlformats.org/drawingml/2006/table">
            <a:tbl>
              <a:tblPr firstRow="1" bandRow="1">
                <a:tableStyleId>{5C22544A-7EE6-4342-B048-85BDC9FD1C3A}</a:tableStyleId>
              </a:tblPr>
              <a:tblGrid>
                <a:gridCol w="5433219">
                  <a:extLst>
                    <a:ext uri="{9D8B030D-6E8A-4147-A177-3AD203B41FA5}">
                      <a16:colId xmlns:a16="http://schemas.microsoft.com/office/drawing/2014/main" val="3776951867"/>
                    </a:ext>
                  </a:extLst>
                </a:gridCol>
                <a:gridCol w="5825923">
                  <a:extLst>
                    <a:ext uri="{9D8B030D-6E8A-4147-A177-3AD203B41FA5}">
                      <a16:colId xmlns:a16="http://schemas.microsoft.com/office/drawing/2014/main" val="2449151209"/>
                    </a:ext>
                  </a:extLst>
                </a:gridCol>
              </a:tblGrid>
              <a:tr h="940861">
                <a:tc>
                  <a:txBody>
                    <a:bodyPr/>
                    <a:lstStyle/>
                    <a:p>
                      <a:r>
                        <a:rPr lang="en-GB" dirty="0">
                          <a:solidFill>
                            <a:schemeClr val="tx1"/>
                          </a:solidFill>
                          <a:latin typeface="Bahnschrift" panose="020B0502040204020203" pitchFamily="34" charset="0"/>
                        </a:rPr>
                        <a:t>Feedback</a:t>
                      </a:r>
                    </a:p>
                  </a:txBody>
                  <a:tcPr>
                    <a:solidFill>
                      <a:srgbClr val="000000">
                        <a:alpha val="30196"/>
                      </a:srgbClr>
                    </a:solidFill>
                  </a:tcPr>
                </a:tc>
                <a:tc>
                  <a:txBody>
                    <a:bodyPr/>
                    <a:lstStyle/>
                    <a:p>
                      <a:r>
                        <a:rPr lang="en-GB" dirty="0">
                          <a:solidFill>
                            <a:schemeClr val="tx1"/>
                          </a:solidFill>
                          <a:latin typeface="Bahnschrift" panose="020B0502040204020203" pitchFamily="34" charset="0"/>
                        </a:rPr>
                        <a:t>Response</a:t>
                      </a:r>
                    </a:p>
                  </a:txBody>
                  <a:tcPr>
                    <a:solidFill>
                      <a:srgbClr val="000000">
                        <a:alpha val="30196"/>
                      </a:srgbClr>
                    </a:solidFill>
                  </a:tcPr>
                </a:tc>
                <a:extLst>
                  <a:ext uri="{0D108BD9-81ED-4DB2-BD59-A6C34878D82A}">
                    <a16:rowId xmlns:a16="http://schemas.microsoft.com/office/drawing/2014/main" val="3938543697"/>
                  </a:ext>
                </a:extLst>
              </a:tr>
              <a:tr h="1282057">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dirty="0">
                          <a:solidFill>
                            <a:schemeClr val="tx1"/>
                          </a:solidFill>
                          <a:latin typeface="Bahnschrift" panose="020B0502040204020203" pitchFamily="34" charset="0"/>
                        </a:rPr>
                        <a:t>Lack of clear research into Bristol music scene.</a:t>
                      </a:r>
                    </a:p>
                  </a:txBody>
                  <a:tcPr>
                    <a:solidFill>
                      <a:srgbClr val="000000">
                        <a:alpha val="30196"/>
                      </a:srgbClr>
                    </a:solidFill>
                  </a:tcPr>
                </a:tc>
                <a:tc>
                  <a:txBody>
                    <a:bodyPr/>
                    <a:lstStyle/>
                    <a:p>
                      <a:r>
                        <a:rPr lang="en-GB">
                          <a:solidFill>
                            <a:schemeClr val="tx1"/>
                          </a:solidFill>
                          <a:latin typeface="Bahnschrift"/>
                        </a:rPr>
                        <a:t>Completed deeper research into Bristol’s music scene. Interviews were conducted.</a:t>
                      </a:r>
                    </a:p>
                  </a:txBody>
                  <a:tcPr>
                    <a:solidFill>
                      <a:srgbClr val="000000">
                        <a:alpha val="30196"/>
                      </a:srgbClr>
                    </a:solidFill>
                  </a:tcPr>
                </a:tc>
                <a:extLst>
                  <a:ext uri="{0D108BD9-81ED-4DB2-BD59-A6C34878D82A}">
                    <a16:rowId xmlns:a16="http://schemas.microsoft.com/office/drawing/2014/main" val="2490444009"/>
                  </a:ext>
                </a:extLst>
              </a:tr>
              <a:tr h="1543199">
                <a:tc>
                  <a:txBody>
                    <a:bodyPr/>
                    <a:lstStyle/>
                    <a:p>
                      <a:r>
                        <a:rPr lang="en-GB" dirty="0">
                          <a:solidFill>
                            <a:schemeClr val="tx1"/>
                          </a:solidFill>
                          <a:latin typeface="Bahnschrift" panose="020B0502040204020203" pitchFamily="34" charset="0"/>
                        </a:rPr>
                        <a:t>Lack of detail for venues / artists in research.</a:t>
                      </a:r>
                    </a:p>
                  </a:txBody>
                  <a:tcPr>
                    <a:solidFill>
                      <a:srgbClr val="000000">
                        <a:alpha val="30196"/>
                      </a:srgbClr>
                    </a:solidFill>
                  </a:tcPr>
                </a:tc>
                <a:tc>
                  <a:txBody>
                    <a:bodyPr/>
                    <a:lstStyle/>
                    <a:p>
                      <a:r>
                        <a:rPr lang="en-GB" dirty="0">
                          <a:solidFill>
                            <a:schemeClr val="tx1"/>
                          </a:solidFill>
                          <a:latin typeface="Bahnschrift"/>
                        </a:rPr>
                        <a:t>Narrowed down music choice and decided on specific</a:t>
                      </a:r>
                      <a:endParaRPr lang="en-US" dirty="0">
                        <a:latin typeface="Bahnschrift"/>
                      </a:endParaRPr>
                    </a:p>
                    <a:p>
                      <a:pPr lvl="0">
                        <a:buNone/>
                      </a:pPr>
                      <a:r>
                        <a:rPr lang="en-GB" dirty="0">
                          <a:solidFill>
                            <a:schemeClr val="tx1"/>
                          </a:solidFill>
                          <a:latin typeface="Bahnschrift"/>
                        </a:rPr>
                        <a:t>artists and tracks to fit each of the venues.</a:t>
                      </a:r>
                    </a:p>
                  </a:txBody>
                  <a:tcPr>
                    <a:solidFill>
                      <a:srgbClr val="000000">
                        <a:alpha val="30196"/>
                      </a:srgbClr>
                    </a:solidFill>
                  </a:tcPr>
                </a:tc>
                <a:extLst>
                  <a:ext uri="{0D108BD9-81ED-4DB2-BD59-A6C34878D82A}">
                    <a16:rowId xmlns:a16="http://schemas.microsoft.com/office/drawing/2014/main" val="2551525931"/>
                  </a:ext>
                </a:extLst>
              </a:tr>
            </a:tbl>
          </a:graphicData>
        </a:graphic>
      </p:graphicFrame>
    </p:spTree>
    <p:extLst>
      <p:ext uri="{BB962C8B-B14F-4D97-AF65-F5344CB8AC3E}">
        <p14:creationId xmlns:p14="http://schemas.microsoft.com/office/powerpoint/2010/main" val="23110859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picture containing building, outdoor, side, large&#10;&#10;Description automatically generated">
            <a:extLst>
              <a:ext uri="{FF2B5EF4-FFF2-40B4-BE49-F238E27FC236}">
                <a16:creationId xmlns:a16="http://schemas.microsoft.com/office/drawing/2014/main" id="{446390D7-F869-48A3-B3C9-ED703E01BEC3}"/>
              </a:ext>
            </a:extLst>
          </p:cNvPr>
          <p:cNvPicPr>
            <a:picLocks noChangeAspect="1"/>
          </p:cNvPicPr>
          <p:nvPr/>
        </p:nvPicPr>
        <p:blipFill rotWithShape="1">
          <a:blip r:embed="rId3">
            <a:alphaModFix amt="30000"/>
          </a:blip>
          <a:srcRect l="14339" r="43474"/>
          <a:stretch/>
        </p:blipFill>
        <p:spPr>
          <a:xfrm rot="5400000">
            <a:off x="2667000" y="-2667000"/>
            <a:ext cx="6858000" cy="12192000"/>
          </a:xfrm>
          <a:prstGeom prst="rect">
            <a:avLst/>
          </a:prstGeom>
        </p:spPr>
      </p:pic>
      <p:sp>
        <p:nvSpPr>
          <p:cNvPr id="2" name="Title 1">
            <a:extLst>
              <a:ext uri="{FF2B5EF4-FFF2-40B4-BE49-F238E27FC236}">
                <a16:creationId xmlns:a16="http://schemas.microsoft.com/office/drawing/2014/main" id="{E075F264-B0E4-48B3-9921-FE14B0B90129}"/>
              </a:ext>
            </a:extLst>
          </p:cNvPr>
          <p:cNvSpPr>
            <a:spLocks noGrp="1"/>
          </p:cNvSpPr>
          <p:nvPr>
            <p:ph type="title"/>
          </p:nvPr>
        </p:nvSpPr>
        <p:spPr>
          <a:xfrm>
            <a:off x="342544" y="487644"/>
            <a:ext cx="9905998" cy="1905000"/>
          </a:xfrm>
        </p:spPr>
        <p:txBody>
          <a:bodyPr>
            <a:normAutofit/>
          </a:bodyPr>
          <a:lstStyle/>
          <a:p>
            <a:r>
              <a:rPr lang="en-GB" sz="2400" dirty="0">
                <a:latin typeface="Bahnschrift" panose="020B0502040204020203" pitchFamily="34" charset="0"/>
                <a:cs typeface="Calibri"/>
              </a:rPr>
              <a:t>Research, interviews and project management – Mike’s contributions</a:t>
            </a:r>
            <a:br>
              <a:rPr lang="en-GB" sz="2400" dirty="0">
                <a:latin typeface="Bahnschrift" panose="020B0502040204020203" pitchFamily="34" charset="0"/>
              </a:rPr>
            </a:br>
            <a:r>
              <a:rPr lang="en-GB" sz="2400" dirty="0">
                <a:latin typeface="Bahnschrift" panose="020B0502040204020203" pitchFamily="34" charset="0"/>
                <a:cs typeface="Calibri"/>
              </a:rPr>
              <a:t>16024897</a:t>
            </a:r>
            <a:br>
              <a:rPr lang="en-GB" sz="1900"/>
            </a:br>
            <a:br>
              <a:rPr lang="en-GB" sz="1900"/>
            </a:br>
            <a:endParaRPr lang="en-GB" sz="1900"/>
          </a:p>
        </p:txBody>
      </p:sp>
      <p:sp>
        <p:nvSpPr>
          <p:cNvPr id="3" name="Content Placeholder 2">
            <a:extLst>
              <a:ext uri="{FF2B5EF4-FFF2-40B4-BE49-F238E27FC236}">
                <a16:creationId xmlns:a16="http://schemas.microsoft.com/office/drawing/2014/main" id="{08DAF947-F492-44D6-9342-1E0996BE070F}"/>
              </a:ext>
            </a:extLst>
          </p:cNvPr>
          <p:cNvSpPr>
            <a:spLocks noGrp="1"/>
          </p:cNvSpPr>
          <p:nvPr>
            <p:ph idx="1"/>
          </p:nvPr>
        </p:nvSpPr>
        <p:spPr>
          <a:xfrm>
            <a:off x="345233" y="1903446"/>
            <a:ext cx="11160967" cy="4315240"/>
          </a:xfrm>
        </p:spPr>
        <p:txBody>
          <a:bodyPr vert="horz" lIns="91440" tIns="45720" rIns="91440" bIns="45720" rtlCol="0">
            <a:normAutofit lnSpcReduction="10000"/>
          </a:bodyPr>
          <a:lstStyle/>
          <a:p>
            <a:pPr marL="305435" indent="-305435"/>
            <a:r>
              <a:rPr lang="en-GB" dirty="0">
                <a:latin typeface="Bahnschrift" panose="020B0502040204020203" pitchFamily="34" charset="0"/>
                <a:cs typeface="Calibri"/>
              </a:rPr>
              <a:t>Reaching out to local experts for research purposes</a:t>
            </a:r>
          </a:p>
          <a:p>
            <a:pPr marL="305435" indent="-305435"/>
            <a:r>
              <a:rPr lang="en-GB" dirty="0">
                <a:latin typeface="Bahnschrift" panose="020B0502040204020203" pitchFamily="34" charset="0"/>
                <a:cs typeface="Calibri"/>
              </a:rPr>
              <a:t>Stylistic choices based on research, such as:</a:t>
            </a:r>
          </a:p>
          <a:p>
            <a:pPr marL="762635" lvl="1" indent="-305435"/>
            <a:r>
              <a:rPr lang="en-GB" sz="2000" dirty="0">
                <a:latin typeface="Bahnschrift" panose="020B0502040204020203" pitchFamily="34" charset="0"/>
                <a:cs typeface="Calibri"/>
              </a:rPr>
              <a:t>what genres were most important to include</a:t>
            </a:r>
          </a:p>
          <a:p>
            <a:pPr marL="762635" lvl="1" indent="-305435"/>
            <a:r>
              <a:rPr lang="en-GB" sz="2000" dirty="0">
                <a:latin typeface="Bahnschrift" panose="020B0502040204020203" pitchFamily="34" charset="0"/>
                <a:cs typeface="Calibri"/>
              </a:rPr>
              <a:t> which venues we should model </a:t>
            </a:r>
          </a:p>
          <a:p>
            <a:pPr marL="762635" lvl="1" indent="-305435"/>
            <a:r>
              <a:rPr lang="en-GB" sz="2000" dirty="0">
                <a:latin typeface="Bahnschrift" panose="020B0502040204020203" pitchFamily="34" charset="0"/>
                <a:cs typeface="Calibri"/>
              </a:rPr>
              <a:t>what music to feature</a:t>
            </a:r>
          </a:p>
          <a:p>
            <a:pPr marL="305435" indent="-305435"/>
            <a:r>
              <a:rPr lang="en-GB" dirty="0">
                <a:latin typeface="Bahnschrift" panose="020B0502040204020203" pitchFamily="34" charset="0"/>
                <a:cs typeface="Calibri"/>
              </a:rPr>
              <a:t>Visiting venues to take reference photos </a:t>
            </a:r>
          </a:p>
          <a:p>
            <a:pPr marL="305435" indent="-305435"/>
            <a:r>
              <a:rPr lang="en-GB" dirty="0">
                <a:latin typeface="Bahnschrift" panose="020B0502040204020203" pitchFamily="34" charset="0"/>
                <a:cs typeface="Calibri"/>
              </a:rPr>
              <a:t>met experts for interviews</a:t>
            </a:r>
          </a:p>
          <a:p>
            <a:pPr marL="305435" indent="-305435"/>
            <a:r>
              <a:rPr lang="en-GB" dirty="0">
                <a:latin typeface="Bahnschrift" panose="020B0502040204020203" pitchFamily="34" charset="0"/>
                <a:cs typeface="Calibri"/>
              </a:rPr>
              <a:t>Transcribing interviews</a:t>
            </a:r>
          </a:p>
          <a:p>
            <a:pPr marL="305435" indent="-305435"/>
            <a:r>
              <a:rPr lang="en-GB" dirty="0">
                <a:latin typeface="Bahnschrift" panose="020B0502040204020203" pitchFamily="34" charset="0"/>
                <a:cs typeface="Calibri"/>
              </a:rPr>
              <a:t>Narrative script writing and recording</a:t>
            </a:r>
          </a:p>
          <a:p>
            <a:pPr marL="305435" indent="-305435"/>
            <a:r>
              <a:rPr lang="en-GB" dirty="0">
                <a:latin typeface="Bahnschrift" panose="020B0502040204020203" pitchFamily="34" charset="0"/>
                <a:cs typeface="Calibri"/>
              </a:rPr>
              <a:t>Design documentation</a:t>
            </a:r>
          </a:p>
          <a:p>
            <a:pPr marL="323850" lvl="1" indent="0">
              <a:buNone/>
            </a:pPr>
            <a:endParaRPr lang="en-GB" sz="1400">
              <a:cs typeface="Calibri"/>
            </a:endParaRPr>
          </a:p>
        </p:txBody>
      </p:sp>
    </p:spTree>
    <p:extLst>
      <p:ext uri="{BB962C8B-B14F-4D97-AF65-F5344CB8AC3E}">
        <p14:creationId xmlns:p14="http://schemas.microsoft.com/office/powerpoint/2010/main" val="23771361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4" descr="A picture containing building, outdoor, street, sidewalk&#10;&#10;Description generated with very high confidence">
            <a:extLst>
              <a:ext uri="{FF2B5EF4-FFF2-40B4-BE49-F238E27FC236}">
                <a16:creationId xmlns:a16="http://schemas.microsoft.com/office/drawing/2014/main" id="{0CE83F2B-D313-435A-B5A0-2CB4F8575408}"/>
              </a:ext>
            </a:extLst>
          </p:cNvPr>
          <p:cNvPicPr>
            <a:picLocks noChangeAspect="1"/>
          </p:cNvPicPr>
          <p:nvPr/>
        </p:nvPicPr>
        <p:blipFill rotWithShape="1">
          <a:blip r:embed="rId3">
            <a:alphaModFix amt="30000"/>
          </a:blip>
          <a:srcRect b="14449"/>
          <a:stretch/>
        </p:blipFill>
        <p:spPr>
          <a:xfrm>
            <a:off x="-945" y="29067"/>
            <a:ext cx="12191980" cy="6857990"/>
          </a:xfrm>
          <a:prstGeom prst="rect">
            <a:avLst/>
          </a:prstGeom>
        </p:spPr>
      </p:pic>
      <p:sp>
        <p:nvSpPr>
          <p:cNvPr id="2" name="Title 1">
            <a:extLst>
              <a:ext uri="{FF2B5EF4-FFF2-40B4-BE49-F238E27FC236}">
                <a16:creationId xmlns:a16="http://schemas.microsoft.com/office/drawing/2014/main" id="{2390024F-E911-472A-AB77-70D656303D66}"/>
              </a:ext>
            </a:extLst>
          </p:cNvPr>
          <p:cNvSpPr>
            <a:spLocks noGrp="1"/>
          </p:cNvSpPr>
          <p:nvPr>
            <p:ph type="title"/>
          </p:nvPr>
        </p:nvSpPr>
        <p:spPr>
          <a:xfrm>
            <a:off x="646670" y="112554"/>
            <a:ext cx="10927491" cy="1293028"/>
          </a:xfrm>
        </p:spPr>
        <p:txBody>
          <a:bodyPr>
            <a:normAutofit fontScale="90000"/>
          </a:bodyPr>
          <a:lstStyle/>
          <a:p>
            <a:r>
              <a:rPr lang="en-GB" sz="2800">
                <a:latin typeface="Bahnschrift"/>
                <a:ea typeface="+mj-lt"/>
                <a:cs typeface="+mj-lt"/>
              </a:rPr>
              <a:t>RESEARCH, INTERVIEWS, research, documentation and modelling </a:t>
            </a:r>
            <a:br>
              <a:rPr lang="en-GB" sz="2800">
                <a:effectLst>
                  <a:glow rad="38100">
                    <a:prstClr val="black">
                      <a:lumMod val="65000"/>
                      <a:lumOff val="35000"/>
                      <a:alpha val="40000"/>
                    </a:prstClr>
                  </a:glow>
                  <a:outerShdw blurRad="28575" dist="38100" dir="14040000" algn="tl" rotWithShape="0">
                    <a:srgbClr val="000000">
                      <a:alpha val="25000"/>
                    </a:srgbClr>
                  </a:outerShdw>
                </a:effectLst>
                <a:latin typeface="Bahnschrift"/>
                <a:ea typeface="+mj-lt"/>
                <a:cs typeface="+mj-lt"/>
              </a:rPr>
            </a:br>
            <a:r>
              <a:rPr lang="en-GB" sz="2800">
                <a:latin typeface="Bahnschrift"/>
                <a:ea typeface="+mj-lt"/>
                <a:cs typeface="+mj-lt"/>
              </a:rPr>
              <a:t>–Pearce's CONTRIBUTIONS </a:t>
            </a:r>
            <a:endParaRPr lang="en-US" sz="2800">
              <a:latin typeface="Bahnschrift"/>
            </a:endParaRPr>
          </a:p>
        </p:txBody>
      </p:sp>
      <p:sp>
        <p:nvSpPr>
          <p:cNvPr id="3" name="Content Placeholder 2">
            <a:extLst>
              <a:ext uri="{FF2B5EF4-FFF2-40B4-BE49-F238E27FC236}">
                <a16:creationId xmlns:a16="http://schemas.microsoft.com/office/drawing/2014/main" id="{16A4D1C8-52C1-4FC2-8F8C-E9C4F7B19F7C}"/>
              </a:ext>
            </a:extLst>
          </p:cNvPr>
          <p:cNvSpPr>
            <a:spLocks noGrp="1"/>
          </p:cNvSpPr>
          <p:nvPr>
            <p:ph idx="1"/>
          </p:nvPr>
        </p:nvSpPr>
        <p:spPr>
          <a:xfrm>
            <a:off x="1063668" y="1718618"/>
            <a:ext cx="7115429" cy="3350741"/>
          </a:xfrm>
        </p:spPr>
        <p:txBody>
          <a:bodyPr>
            <a:normAutofit/>
          </a:bodyPr>
          <a:lstStyle/>
          <a:p>
            <a:pPr marL="305435" indent="-305435"/>
            <a:r>
              <a:rPr lang="en-GB">
                <a:latin typeface="Bahnschrift"/>
              </a:rPr>
              <a:t>Interviews- initiated contact with venues/people who have knowledge of and insight into bristol's music scene</a:t>
            </a:r>
            <a:endParaRPr lang="en-GB">
              <a:effectLst>
                <a:glow rad="38100">
                  <a:prstClr val="black">
                    <a:lumMod val="50000"/>
                    <a:lumOff val="50000"/>
                    <a:alpha val="20000"/>
                  </a:prstClr>
                </a:glow>
                <a:outerShdw blurRad="44450" dist="12700" dir="13860000" algn="tl" rotWithShape="0">
                  <a:srgbClr val="000000">
                    <a:alpha val="20000"/>
                  </a:srgbClr>
                </a:outerShdw>
              </a:effectLst>
              <a:latin typeface="Bahnschrift"/>
            </a:endParaRPr>
          </a:p>
          <a:p>
            <a:pPr marL="305435" indent="-305435"/>
            <a:r>
              <a:rPr lang="en-GB">
                <a:effectLst>
                  <a:glow rad="38100">
                    <a:prstClr val="black">
                      <a:lumMod val="50000"/>
                      <a:lumOff val="50000"/>
                      <a:alpha val="20000"/>
                    </a:prstClr>
                  </a:glow>
                  <a:outerShdw blurRad="44450" dist="12700" dir="13860000" algn="tl" rotWithShape="0">
                    <a:srgbClr val="000000">
                      <a:alpha val="20000"/>
                    </a:srgbClr>
                  </a:outerShdw>
                </a:effectLst>
                <a:latin typeface="Bahnschrift"/>
              </a:rPr>
              <a:t>Research- carried out research for the project, including visiting venues and sourcing out information  relevant to the venues</a:t>
            </a:r>
            <a:endParaRPr lang="en-GB">
              <a:latin typeface="Bahnschrift"/>
            </a:endParaRPr>
          </a:p>
          <a:p>
            <a:pPr marL="305435" indent="-305435"/>
            <a:r>
              <a:rPr lang="en-GB">
                <a:latin typeface="Bahnschrift"/>
              </a:rPr>
              <a:t>Modelling- i used the reference photos from research to model the fleece venue in </a:t>
            </a:r>
            <a:r>
              <a:rPr lang="en-GB" dirty="0" err="1">
                <a:latin typeface="Bahnschrift"/>
              </a:rPr>
              <a:t>maya</a:t>
            </a:r>
            <a:endParaRPr lang="en-GB">
              <a:effectLst>
                <a:glow rad="38100">
                  <a:prstClr val="black">
                    <a:lumMod val="50000"/>
                    <a:lumOff val="50000"/>
                    <a:alpha val="20000"/>
                  </a:prstClr>
                </a:glow>
                <a:outerShdw blurRad="44450" dist="12700" dir="13860000" algn="tl" rotWithShape="0">
                  <a:srgbClr val="000000">
                    <a:alpha val="20000"/>
                  </a:srgbClr>
                </a:outerShdw>
              </a:effectLst>
              <a:latin typeface="Bahnschrift"/>
            </a:endParaRPr>
          </a:p>
          <a:p>
            <a:pPr marL="305435" indent="-305435"/>
            <a:r>
              <a:rPr lang="en-GB">
                <a:latin typeface="Bahnschrift"/>
              </a:rPr>
              <a:t>Games Design Document- wrote the core sections for the </a:t>
            </a:r>
            <a:r>
              <a:rPr lang="en-GB" dirty="0" err="1">
                <a:latin typeface="Bahnschrift"/>
              </a:rPr>
              <a:t>gdd</a:t>
            </a:r>
            <a:endParaRPr lang="en-GB">
              <a:effectLst>
                <a:glow rad="38100">
                  <a:prstClr val="black">
                    <a:lumMod val="50000"/>
                    <a:lumOff val="50000"/>
                    <a:alpha val="20000"/>
                  </a:prstClr>
                </a:glow>
                <a:outerShdw blurRad="44450" dist="12700" dir="13860000" algn="tl" rotWithShape="0">
                  <a:srgbClr val="000000">
                    <a:alpha val="20000"/>
                  </a:srgbClr>
                </a:outerShdw>
              </a:effectLst>
              <a:latin typeface="Bahnschrift"/>
            </a:endParaRPr>
          </a:p>
          <a:p>
            <a:pPr marL="305435" indent="-305435"/>
            <a:endParaRPr lang="en-GB">
              <a:effectLst>
                <a:glow rad="38100">
                  <a:prstClr val="black">
                    <a:lumMod val="50000"/>
                    <a:lumOff val="50000"/>
                    <a:alpha val="20000"/>
                  </a:prstClr>
                </a:glow>
                <a:outerShdw blurRad="44450" dist="12700" dir="13860000" algn="tl" rotWithShape="0">
                  <a:srgbClr val="000000">
                    <a:alpha val="20000"/>
                  </a:srgbClr>
                </a:outerShdw>
              </a:effectLst>
              <a:latin typeface="Century Gothic" panose="020B0502020202020204"/>
            </a:endParaRPr>
          </a:p>
          <a:p>
            <a:pPr marL="305435" indent="-305435"/>
            <a:endParaRPr lang="en-GB" dirty="0"/>
          </a:p>
        </p:txBody>
      </p:sp>
      <p:pic>
        <p:nvPicPr>
          <p:cNvPr id="5" name="Picture 5" descr="A picture containing pier, scene, chair, table&#10;&#10;Description generated with very high confidence">
            <a:extLst>
              <a:ext uri="{FF2B5EF4-FFF2-40B4-BE49-F238E27FC236}">
                <a16:creationId xmlns:a16="http://schemas.microsoft.com/office/drawing/2014/main" id="{B15B4CC1-6C35-41E1-B5FE-ED731AF2629C}"/>
              </a:ext>
            </a:extLst>
          </p:cNvPr>
          <p:cNvPicPr>
            <a:picLocks noChangeAspect="1"/>
          </p:cNvPicPr>
          <p:nvPr/>
        </p:nvPicPr>
        <p:blipFill>
          <a:blip r:embed="rId4"/>
          <a:stretch>
            <a:fillRect/>
          </a:stretch>
        </p:blipFill>
        <p:spPr>
          <a:xfrm>
            <a:off x="1480494" y="4851322"/>
            <a:ext cx="3062416" cy="1558482"/>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7" name="Picture 7" descr="A picture containing indoor, fence, pier, chair&#10;&#10;Description generated with very high confidence">
            <a:extLst>
              <a:ext uri="{FF2B5EF4-FFF2-40B4-BE49-F238E27FC236}">
                <a16:creationId xmlns:a16="http://schemas.microsoft.com/office/drawing/2014/main" id="{85A8D256-2C75-4E34-936C-1C06EA9A7EA9}"/>
              </a:ext>
            </a:extLst>
          </p:cNvPr>
          <p:cNvPicPr>
            <a:picLocks noChangeAspect="1"/>
          </p:cNvPicPr>
          <p:nvPr/>
        </p:nvPicPr>
        <p:blipFill>
          <a:blip r:embed="rId5"/>
          <a:stretch>
            <a:fillRect/>
          </a:stretch>
        </p:blipFill>
        <p:spPr>
          <a:xfrm>
            <a:off x="8284434" y="1493096"/>
            <a:ext cx="2928552" cy="1495705"/>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9" name="Picture 9" descr="A picture containing light, bird, outdoor, sitting&#10;&#10;Description generated with very high confidence">
            <a:extLst>
              <a:ext uri="{FF2B5EF4-FFF2-40B4-BE49-F238E27FC236}">
                <a16:creationId xmlns:a16="http://schemas.microsoft.com/office/drawing/2014/main" id="{0A89EB73-C8A7-4EE7-A85D-EBA9B64C267F}"/>
              </a:ext>
            </a:extLst>
          </p:cNvPr>
          <p:cNvPicPr>
            <a:picLocks noChangeAspect="1"/>
          </p:cNvPicPr>
          <p:nvPr/>
        </p:nvPicPr>
        <p:blipFill>
          <a:blip r:embed="rId6"/>
          <a:stretch>
            <a:fillRect/>
          </a:stretch>
        </p:blipFill>
        <p:spPr>
          <a:xfrm>
            <a:off x="8214154" y="4885248"/>
            <a:ext cx="3062414" cy="1550864"/>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8368167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stretch>
            <a:fillRect l="-7000" r="-7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C8E9D-4A49-454F-B4C0-32D46313A6D6}"/>
              </a:ext>
            </a:extLst>
          </p:cNvPr>
          <p:cNvSpPr>
            <a:spLocks noGrp="1"/>
          </p:cNvSpPr>
          <p:nvPr>
            <p:ph type="title"/>
          </p:nvPr>
        </p:nvSpPr>
        <p:spPr>
          <a:xfrm>
            <a:off x="123542" y="282648"/>
            <a:ext cx="5976872" cy="1110705"/>
          </a:xfrm>
        </p:spPr>
        <p:txBody>
          <a:bodyPr vert="horz" lIns="91440" tIns="45720" rIns="91440" bIns="45720" rtlCol="0" anchor="ctr">
            <a:noAutofit/>
          </a:bodyPr>
          <a:lstStyle/>
          <a:p>
            <a:r>
              <a:rPr lang="en-GB" sz="2400"/>
              <a:t>Research &amp; Interviews, </a:t>
            </a:r>
            <a:br>
              <a:rPr lang="en-GB" sz="2400"/>
            </a:br>
            <a:r>
              <a:rPr lang="en-GB" sz="2400"/>
              <a:t>Modelling and</a:t>
            </a:r>
            <a:br>
              <a:rPr lang="en-GB" sz="2400"/>
            </a:br>
            <a:r>
              <a:rPr lang="en-GB" sz="2400"/>
              <a:t>Weekly Updates – Connor's </a:t>
            </a:r>
            <a:br>
              <a:rPr lang="en-GB" sz="2400"/>
            </a:br>
            <a:r>
              <a:rPr lang="en-GB" sz="2400"/>
              <a:t>Contribution</a:t>
            </a:r>
          </a:p>
        </p:txBody>
      </p:sp>
      <p:pic>
        <p:nvPicPr>
          <p:cNvPr id="6" name="Picture 6" descr="A picture containing indoor, sitting, white, small&#10;&#10;Description generated with very high confidence">
            <a:extLst>
              <a:ext uri="{FF2B5EF4-FFF2-40B4-BE49-F238E27FC236}">
                <a16:creationId xmlns:a16="http://schemas.microsoft.com/office/drawing/2014/main" id="{5006C330-EAB1-4C04-9E5E-2BD963A8613D}"/>
              </a:ext>
            </a:extLst>
          </p:cNvPr>
          <p:cNvPicPr>
            <a:picLocks noChangeAspect="1"/>
          </p:cNvPicPr>
          <p:nvPr/>
        </p:nvPicPr>
        <p:blipFill>
          <a:blip r:embed="rId4"/>
          <a:stretch>
            <a:fillRect/>
          </a:stretch>
        </p:blipFill>
        <p:spPr>
          <a:xfrm>
            <a:off x="5945680" y="5058881"/>
            <a:ext cx="2280533" cy="1636154"/>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9" name="Picture 10" descr="A picture containing sitting, window, monitor, table&#10;&#10;Description generated with very high confidence">
            <a:extLst>
              <a:ext uri="{FF2B5EF4-FFF2-40B4-BE49-F238E27FC236}">
                <a16:creationId xmlns:a16="http://schemas.microsoft.com/office/drawing/2014/main" id="{E6685E39-64CD-4FBE-B841-45BC9226975B}"/>
              </a:ext>
            </a:extLst>
          </p:cNvPr>
          <p:cNvPicPr>
            <a:picLocks noChangeAspect="1"/>
          </p:cNvPicPr>
          <p:nvPr/>
        </p:nvPicPr>
        <p:blipFill>
          <a:blip r:embed="rId5"/>
          <a:stretch>
            <a:fillRect/>
          </a:stretch>
        </p:blipFill>
        <p:spPr>
          <a:xfrm>
            <a:off x="8540729" y="4833747"/>
            <a:ext cx="3527264" cy="1883815"/>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13" name="Picture 14" descr="A bottle of wine&#10;&#10;Description generated with high confidence">
            <a:extLst>
              <a:ext uri="{FF2B5EF4-FFF2-40B4-BE49-F238E27FC236}">
                <a16:creationId xmlns:a16="http://schemas.microsoft.com/office/drawing/2014/main" id="{79C11E39-5155-4D60-8D4B-D02B232BCAC6}"/>
              </a:ext>
            </a:extLst>
          </p:cNvPr>
          <p:cNvPicPr>
            <a:picLocks noChangeAspect="1"/>
          </p:cNvPicPr>
          <p:nvPr/>
        </p:nvPicPr>
        <p:blipFill>
          <a:blip r:embed="rId6"/>
          <a:stretch>
            <a:fillRect/>
          </a:stretch>
        </p:blipFill>
        <p:spPr>
          <a:xfrm>
            <a:off x="2906226" y="5055168"/>
            <a:ext cx="2674374" cy="1630849"/>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17" name="Picture 17" descr="A picture containing indoor, white, sitting, dark&#10;&#10;Description generated with very high confidence">
            <a:extLst>
              <a:ext uri="{FF2B5EF4-FFF2-40B4-BE49-F238E27FC236}">
                <a16:creationId xmlns:a16="http://schemas.microsoft.com/office/drawing/2014/main" id="{C8821C0C-961F-4A83-AADF-C58D8F2D0666}"/>
              </a:ext>
            </a:extLst>
          </p:cNvPr>
          <p:cNvPicPr>
            <a:picLocks noChangeAspect="1"/>
          </p:cNvPicPr>
          <p:nvPr/>
        </p:nvPicPr>
        <p:blipFill>
          <a:blip r:embed="rId7"/>
          <a:stretch>
            <a:fillRect/>
          </a:stretch>
        </p:blipFill>
        <p:spPr>
          <a:xfrm>
            <a:off x="122623" y="4548103"/>
            <a:ext cx="2340796" cy="2200312"/>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
        <p:nvSpPr>
          <p:cNvPr id="4" name="TextBox 3">
            <a:extLst>
              <a:ext uri="{FF2B5EF4-FFF2-40B4-BE49-F238E27FC236}">
                <a16:creationId xmlns:a16="http://schemas.microsoft.com/office/drawing/2014/main" id="{CD33F8AE-8404-4D20-8718-84C6E7D0B1E6}"/>
              </a:ext>
            </a:extLst>
          </p:cNvPr>
          <p:cNvSpPr txBox="1"/>
          <p:nvPr/>
        </p:nvSpPr>
        <p:spPr>
          <a:xfrm>
            <a:off x="3620477" y="3981938"/>
            <a:ext cx="3925275"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t>Modelling – Created an array of model props for the bar areas in each scene.</a:t>
            </a:r>
          </a:p>
        </p:txBody>
      </p:sp>
      <p:sp>
        <p:nvSpPr>
          <p:cNvPr id="5" name="TextBox 4">
            <a:extLst>
              <a:ext uri="{FF2B5EF4-FFF2-40B4-BE49-F238E27FC236}">
                <a16:creationId xmlns:a16="http://schemas.microsoft.com/office/drawing/2014/main" id="{9B1130D5-0435-4E23-AEBB-CF38BEF1ED05}"/>
              </a:ext>
            </a:extLst>
          </p:cNvPr>
          <p:cNvSpPr txBox="1"/>
          <p:nvPr/>
        </p:nvSpPr>
        <p:spPr>
          <a:xfrm>
            <a:off x="119429" y="2962276"/>
            <a:ext cx="2586892"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Weekly Log – Updated the GitHub with our weeklys doings and what needs to be done.</a:t>
            </a:r>
          </a:p>
        </p:txBody>
      </p:sp>
      <p:sp>
        <p:nvSpPr>
          <p:cNvPr id="10" name="TextBox 9">
            <a:extLst>
              <a:ext uri="{FF2B5EF4-FFF2-40B4-BE49-F238E27FC236}">
                <a16:creationId xmlns:a16="http://schemas.microsoft.com/office/drawing/2014/main" id="{55860AAD-BF8C-4BA4-B0A2-97CA6F7E1FDB}"/>
              </a:ext>
            </a:extLst>
          </p:cNvPr>
          <p:cNvSpPr txBox="1"/>
          <p:nvPr/>
        </p:nvSpPr>
        <p:spPr>
          <a:xfrm>
            <a:off x="8487997" y="2743688"/>
            <a:ext cx="3622429" cy="224061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spcBef>
                <a:spcPct val="20000"/>
              </a:spcBef>
              <a:spcAft>
                <a:spcPts val="600"/>
              </a:spcAft>
            </a:pPr>
            <a:endParaRPr lang="en-GB">
              <a:ea typeface="+mn-lt"/>
              <a:cs typeface="+mn-lt"/>
            </a:endParaRPr>
          </a:p>
          <a:p>
            <a:pPr marL="305435" indent="-305435">
              <a:spcBef>
                <a:spcPct val="20000"/>
              </a:spcBef>
              <a:spcAft>
                <a:spcPts val="600"/>
              </a:spcAft>
              <a:buFont typeface="Arial"/>
              <a:buChar char="•"/>
            </a:pPr>
            <a:r>
              <a:rPr lang="en-GB" cap="small">
                <a:ea typeface="+mn-lt"/>
                <a:cs typeface="+mn-lt"/>
              </a:rPr>
              <a:t>Research – Was part of the research team that went to different venues and met with people that were able to give information and ideas.</a:t>
            </a:r>
            <a:endParaRPr lang="en-US"/>
          </a:p>
          <a:p>
            <a:endParaRPr lang="en-US"/>
          </a:p>
        </p:txBody>
      </p:sp>
    </p:spTree>
    <p:extLst>
      <p:ext uri="{BB962C8B-B14F-4D97-AF65-F5344CB8AC3E}">
        <p14:creationId xmlns:p14="http://schemas.microsoft.com/office/powerpoint/2010/main" val="32666288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F322220F-D40D-46AB-BD06-A3B56F7335CA}"/>
              </a:ext>
            </a:extLst>
          </p:cNvPr>
          <p:cNvPicPr>
            <a:picLocks noChangeAspect="1"/>
          </p:cNvPicPr>
          <p:nvPr/>
        </p:nvPicPr>
        <p:blipFill rotWithShape="1">
          <a:blip r:embed="rId3"/>
          <a:srcRect l="7547" r="8264"/>
          <a:stretch/>
        </p:blipFill>
        <p:spPr>
          <a:xfrm>
            <a:off x="-133351" y="0"/>
            <a:ext cx="12325350" cy="6871371"/>
          </a:xfrm>
          <a:prstGeom prst="rect">
            <a:avLst/>
          </a:prstGeom>
        </p:spPr>
      </p:pic>
      <p:sp>
        <p:nvSpPr>
          <p:cNvPr id="2" name="Title 1">
            <a:extLst>
              <a:ext uri="{FF2B5EF4-FFF2-40B4-BE49-F238E27FC236}">
                <a16:creationId xmlns:a16="http://schemas.microsoft.com/office/drawing/2014/main" id="{5A93D343-08F1-43B8-B846-AA07F6FDBA12}"/>
              </a:ext>
            </a:extLst>
          </p:cNvPr>
          <p:cNvSpPr>
            <a:spLocks noGrp="1"/>
          </p:cNvSpPr>
          <p:nvPr>
            <p:ph type="title"/>
          </p:nvPr>
        </p:nvSpPr>
        <p:spPr>
          <a:xfrm>
            <a:off x="379859" y="363081"/>
            <a:ext cx="11298931" cy="952318"/>
          </a:xfrm>
        </p:spPr>
        <p:txBody>
          <a:bodyPr anchor="ctr">
            <a:normAutofit fontScale="90000"/>
          </a:bodyPr>
          <a:lstStyle/>
          <a:p>
            <a:r>
              <a:rPr lang="en-GB" dirty="0">
                <a:solidFill>
                  <a:srgbClr val="FFFEFF"/>
                </a:solidFill>
                <a:latin typeface="Bahnschrift" panose="020B0502040204020203" pitchFamily="34" charset="0"/>
                <a:cs typeface="Aharoni" panose="020B0604020202020204" pitchFamily="2" charset="-79"/>
              </a:rPr>
              <a:t>Shaders, lighting, modelling, scripting and particles –Eddie’s contribution</a:t>
            </a:r>
          </a:p>
        </p:txBody>
      </p:sp>
      <p:sp>
        <p:nvSpPr>
          <p:cNvPr id="3" name="Content Placeholder 2">
            <a:extLst>
              <a:ext uri="{FF2B5EF4-FFF2-40B4-BE49-F238E27FC236}">
                <a16:creationId xmlns:a16="http://schemas.microsoft.com/office/drawing/2014/main" id="{BC00EB34-52C8-42D1-9B87-641AADEE3EE7}"/>
              </a:ext>
            </a:extLst>
          </p:cNvPr>
          <p:cNvSpPr>
            <a:spLocks noGrp="1"/>
          </p:cNvSpPr>
          <p:nvPr>
            <p:ph idx="1"/>
          </p:nvPr>
        </p:nvSpPr>
        <p:spPr>
          <a:xfrm>
            <a:off x="379859" y="1830881"/>
            <a:ext cx="6649591" cy="2906982"/>
          </a:xfrm>
        </p:spPr>
        <p:txBody>
          <a:bodyPr>
            <a:normAutofit fontScale="85000" lnSpcReduction="10000"/>
          </a:bodyPr>
          <a:lstStyle/>
          <a:p>
            <a:pPr marL="305435" indent="-305435"/>
            <a:r>
              <a:rPr lang="en-GB" dirty="0">
                <a:latin typeface="Bahnschrift" panose="020B0502040204020203" pitchFamily="34" charset="0"/>
              </a:rPr>
              <a:t>Modelling – Modelled the Trinity and Lakota scenes along with various props.</a:t>
            </a:r>
          </a:p>
          <a:p>
            <a:pPr marL="305435" indent="-305435"/>
            <a:r>
              <a:rPr lang="en-GB" dirty="0">
                <a:latin typeface="Bahnschrift" panose="020B0502040204020203" pitchFamily="34" charset="0"/>
              </a:rPr>
              <a:t>Shaders – Created the shaders used on the dancer characters to handle the changing of colour and fade in of opacity.</a:t>
            </a:r>
          </a:p>
          <a:p>
            <a:pPr marL="305435" indent="-305435"/>
            <a:r>
              <a:rPr lang="en-GB" dirty="0">
                <a:latin typeface="Bahnschrift" panose="020B0502040204020203" pitchFamily="34" charset="0"/>
              </a:rPr>
              <a:t>Scripting – Created scripts to handle scene transition, and scene management.</a:t>
            </a:r>
          </a:p>
          <a:p>
            <a:pPr marL="305435" indent="-305435"/>
            <a:r>
              <a:rPr lang="en-GB" dirty="0">
                <a:latin typeface="Bahnschrift" panose="020B0502040204020203" pitchFamily="34" charset="0"/>
              </a:rPr>
              <a:t>Particles – Implemented the audio responsive particles.</a:t>
            </a:r>
          </a:p>
          <a:p>
            <a:pPr marL="305435" indent="-305435"/>
            <a:r>
              <a:rPr lang="en-GB" dirty="0">
                <a:latin typeface="Bahnschrift" panose="020B0502040204020203" pitchFamily="34" charset="0"/>
              </a:rPr>
              <a:t>Lighting - Handled baking of static lights and timings of dynamic lights in the scenes.</a:t>
            </a:r>
          </a:p>
        </p:txBody>
      </p:sp>
      <p:pic>
        <p:nvPicPr>
          <p:cNvPr id="9" name="Picture 10" descr="A picture containing building, fence&#10;&#10;Description generated with very high confidence">
            <a:extLst>
              <a:ext uri="{FF2B5EF4-FFF2-40B4-BE49-F238E27FC236}">
                <a16:creationId xmlns:a16="http://schemas.microsoft.com/office/drawing/2014/main" id="{E35FFB70-AECA-42C3-BA48-24B29FC8C3D9}"/>
              </a:ext>
            </a:extLst>
          </p:cNvPr>
          <p:cNvPicPr>
            <a:picLocks noChangeAspect="1"/>
          </p:cNvPicPr>
          <p:nvPr/>
        </p:nvPicPr>
        <p:blipFill>
          <a:blip r:embed="rId4"/>
          <a:stretch>
            <a:fillRect/>
          </a:stretch>
        </p:blipFill>
        <p:spPr>
          <a:xfrm>
            <a:off x="275085" y="5058343"/>
            <a:ext cx="3915915" cy="1575704"/>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13" name="Picture 14" descr="A picture containing guitar&#10;&#10;Description generated with very high confidence">
            <a:extLst>
              <a:ext uri="{FF2B5EF4-FFF2-40B4-BE49-F238E27FC236}">
                <a16:creationId xmlns:a16="http://schemas.microsoft.com/office/drawing/2014/main" id="{8BF68E6A-0B03-4E4A-BCD1-CE15A4CFE955}"/>
              </a:ext>
            </a:extLst>
          </p:cNvPr>
          <p:cNvPicPr>
            <a:picLocks noChangeAspect="1"/>
          </p:cNvPicPr>
          <p:nvPr/>
        </p:nvPicPr>
        <p:blipFill>
          <a:blip r:embed="rId5"/>
          <a:stretch>
            <a:fillRect/>
          </a:stretch>
        </p:blipFill>
        <p:spPr>
          <a:xfrm>
            <a:off x="4377906" y="5041866"/>
            <a:ext cx="3023019" cy="1592181"/>
          </a:xfrm>
          <a:prstGeom prst="snip2DiagRect">
            <a:avLst>
              <a:gd name="adj1" fmla="val 17757"/>
              <a:gd name="adj2" fmla="val 0"/>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15" name="Picture 14">
            <a:extLst>
              <a:ext uri="{FF2B5EF4-FFF2-40B4-BE49-F238E27FC236}">
                <a16:creationId xmlns:a16="http://schemas.microsoft.com/office/drawing/2014/main" id="{33DBEAF7-FDED-40C0-A76E-EEF9ABC930A3}"/>
              </a:ext>
            </a:extLst>
          </p:cNvPr>
          <p:cNvPicPr>
            <a:picLocks noChangeAspect="1"/>
          </p:cNvPicPr>
          <p:nvPr/>
        </p:nvPicPr>
        <p:blipFill rotWithShape="1">
          <a:blip r:embed="rId6"/>
          <a:srcRect b="3494"/>
          <a:stretch/>
        </p:blipFill>
        <p:spPr>
          <a:xfrm>
            <a:off x="8131333" y="4391025"/>
            <a:ext cx="1719141" cy="2243022"/>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18" name="Picture 17">
            <a:extLst>
              <a:ext uri="{FF2B5EF4-FFF2-40B4-BE49-F238E27FC236}">
                <a16:creationId xmlns:a16="http://schemas.microsoft.com/office/drawing/2014/main" id="{7526DB4F-1B6F-437A-A74B-C73141D1832B}"/>
              </a:ext>
            </a:extLst>
          </p:cNvPr>
          <p:cNvPicPr>
            <a:picLocks noChangeAspect="1"/>
          </p:cNvPicPr>
          <p:nvPr/>
        </p:nvPicPr>
        <p:blipFill>
          <a:blip r:embed="rId7"/>
          <a:stretch>
            <a:fillRect/>
          </a:stretch>
        </p:blipFill>
        <p:spPr>
          <a:xfrm>
            <a:off x="10160873" y="4391026"/>
            <a:ext cx="1719141" cy="2243022"/>
          </a:xfrm>
          <a:prstGeom prst="snip2DiagRect">
            <a:avLst>
              <a:gd name="adj1" fmla="val 19392"/>
              <a:gd name="adj2" fmla="val 0"/>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9326950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10" descr="A screen shot of a computer&#10;&#10;Description generated with high confidence">
            <a:extLst>
              <a:ext uri="{FF2B5EF4-FFF2-40B4-BE49-F238E27FC236}">
                <a16:creationId xmlns:a16="http://schemas.microsoft.com/office/drawing/2014/main" id="{683F7894-416F-4F2F-8C82-49A1CF35FC4B}"/>
              </a:ext>
            </a:extLst>
          </p:cNvPr>
          <p:cNvPicPr>
            <a:picLocks noChangeAspect="1"/>
          </p:cNvPicPr>
          <p:nvPr/>
        </p:nvPicPr>
        <p:blipFill>
          <a:blip r:embed="rId3"/>
          <a:stretch>
            <a:fillRect/>
          </a:stretch>
        </p:blipFill>
        <p:spPr>
          <a:xfrm>
            <a:off x="0" y="3817"/>
            <a:ext cx="12192000" cy="6850366"/>
          </a:xfrm>
          <a:prstGeom prst="rect">
            <a:avLst/>
          </a:prstGeom>
        </p:spPr>
      </p:pic>
      <p:sp>
        <p:nvSpPr>
          <p:cNvPr id="2" name="Title 1">
            <a:extLst>
              <a:ext uri="{FF2B5EF4-FFF2-40B4-BE49-F238E27FC236}">
                <a16:creationId xmlns:a16="http://schemas.microsoft.com/office/drawing/2014/main" id="{935AC352-070B-49FB-A2FC-389941B4CD77}"/>
              </a:ext>
            </a:extLst>
          </p:cNvPr>
          <p:cNvSpPr>
            <a:spLocks noGrp="1"/>
          </p:cNvSpPr>
          <p:nvPr>
            <p:ph type="title"/>
          </p:nvPr>
        </p:nvSpPr>
        <p:spPr>
          <a:xfrm>
            <a:off x="134813" y="-420796"/>
            <a:ext cx="5583610" cy="3656768"/>
          </a:xfrm>
        </p:spPr>
        <p:txBody>
          <a:bodyPr anchor="ctr">
            <a:normAutofit/>
          </a:bodyPr>
          <a:lstStyle/>
          <a:p>
            <a:r>
              <a:rPr lang="en-GB" sz="3600">
                <a:solidFill>
                  <a:schemeClr val="tx2"/>
                </a:solidFill>
                <a:latin typeface="Bahnschrift"/>
              </a:rPr>
              <a:t>Animations, props, Modelling, scripting and particle effects – Harry's Contribution</a:t>
            </a:r>
            <a:endParaRPr lang="en-GB" sz="3600">
              <a:solidFill>
                <a:schemeClr val="tx2"/>
              </a:solidFill>
              <a:effectLst>
                <a:glow rad="38100">
                  <a:prstClr val="black">
                    <a:lumMod val="65000"/>
                    <a:lumOff val="35000"/>
                    <a:alpha val="40000"/>
                  </a:prstClr>
                </a:glow>
                <a:outerShdw blurRad="28575" dist="38100" dir="14040000" algn="tl" rotWithShape="0">
                  <a:srgbClr val="000000">
                    <a:alpha val="25000"/>
                  </a:srgbClr>
                </a:outerShdw>
              </a:effectLst>
              <a:latin typeface="Bahnschrift"/>
            </a:endParaRPr>
          </a:p>
        </p:txBody>
      </p:sp>
      <p:pic>
        <p:nvPicPr>
          <p:cNvPr id="9" name="Picture 10" descr="A picture containing laptop, table, computer, light&#10;&#10;Description generated with very high confidence">
            <a:extLst>
              <a:ext uri="{FF2B5EF4-FFF2-40B4-BE49-F238E27FC236}">
                <a16:creationId xmlns:a16="http://schemas.microsoft.com/office/drawing/2014/main" id="{AD452C4F-7DC7-4683-A387-0B5528270D25}"/>
              </a:ext>
            </a:extLst>
          </p:cNvPr>
          <p:cNvPicPr>
            <a:picLocks noChangeAspect="1"/>
          </p:cNvPicPr>
          <p:nvPr/>
        </p:nvPicPr>
        <p:blipFill>
          <a:blip r:embed="rId4"/>
          <a:stretch>
            <a:fillRect/>
          </a:stretch>
        </p:blipFill>
        <p:spPr>
          <a:xfrm>
            <a:off x="6820704" y="4746571"/>
            <a:ext cx="3186896" cy="1736360"/>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13" name="Picture 14" descr="A picture containing kite, flying, light, air&#10;&#10;Description generated with very high confidence">
            <a:extLst>
              <a:ext uri="{FF2B5EF4-FFF2-40B4-BE49-F238E27FC236}">
                <a16:creationId xmlns:a16="http://schemas.microsoft.com/office/drawing/2014/main" id="{79DC24EE-3F59-4CC8-9970-4D292A423EBD}"/>
              </a:ext>
            </a:extLst>
          </p:cNvPr>
          <p:cNvPicPr>
            <a:picLocks noChangeAspect="1"/>
          </p:cNvPicPr>
          <p:nvPr/>
        </p:nvPicPr>
        <p:blipFill>
          <a:blip r:embed="rId5"/>
          <a:stretch>
            <a:fillRect/>
          </a:stretch>
        </p:blipFill>
        <p:spPr>
          <a:xfrm>
            <a:off x="10251440" y="4320869"/>
            <a:ext cx="1493520" cy="2163689"/>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
        <p:nvSpPr>
          <p:cNvPr id="15" name="TextBox 14">
            <a:extLst>
              <a:ext uri="{FF2B5EF4-FFF2-40B4-BE49-F238E27FC236}">
                <a16:creationId xmlns:a16="http://schemas.microsoft.com/office/drawing/2014/main" id="{1EE055EE-C10D-416C-A444-9BDE4A20589D}"/>
              </a:ext>
            </a:extLst>
          </p:cNvPr>
          <p:cNvSpPr txBox="1"/>
          <p:nvPr/>
        </p:nvSpPr>
        <p:spPr>
          <a:xfrm>
            <a:off x="5399590" y="489994"/>
            <a:ext cx="6350641" cy="46751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05435" indent="-305435">
              <a:spcBef>
                <a:spcPct val="20000"/>
              </a:spcBef>
              <a:spcAft>
                <a:spcPts val="600"/>
              </a:spcAft>
              <a:buFont typeface="Arial"/>
              <a:buChar char="•"/>
            </a:pPr>
            <a:r>
              <a:rPr lang="en-GB" sz="2200" cap="small" dirty="0">
                <a:latin typeface="Bahnschrift"/>
              </a:rPr>
              <a:t>Technical –  Dancing actors and animations. Created </a:t>
            </a:r>
            <a:r>
              <a:rPr lang="en-GB" sz="2200" cap="small">
                <a:latin typeface="Bahnschrift"/>
              </a:rPr>
              <a:t>shader </a:t>
            </a:r>
            <a:r>
              <a:rPr lang="en-GB" sz="2200" cap="small" dirty="0">
                <a:latin typeface="Bahnschrift"/>
              </a:rPr>
              <a:t>graphs and Line renderers for the disco lights</a:t>
            </a:r>
            <a:r>
              <a:rPr lang="en-GB" sz="2200" cap="small">
                <a:latin typeface="Bahnschrift"/>
              </a:rPr>
              <a:t>.</a:t>
            </a:r>
            <a:endParaRPr lang="en-GB" sz="2200" cap="small">
              <a:latin typeface="Bahnschrift"/>
              <a:ea typeface="+mn-lt"/>
              <a:cs typeface="+mn-lt"/>
            </a:endParaRPr>
          </a:p>
          <a:p>
            <a:pPr marL="305435" indent="-305435">
              <a:spcBef>
                <a:spcPct val="20000"/>
              </a:spcBef>
              <a:spcAft>
                <a:spcPts val="600"/>
              </a:spcAft>
              <a:buFont typeface="Arial"/>
              <a:buChar char="•"/>
            </a:pPr>
            <a:r>
              <a:rPr lang="en-GB" sz="2200" cap="small" dirty="0">
                <a:solidFill>
                  <a:schemeClr val="bg1">
                    <a:lumMod val="65000"/>
                    <a:lumOff val="35000"/>
                  </a:schemeClr>
                </a:solidFill>
                <a:latin typeface="Bahnschrift"/>
              </a:rPr>
              <a:t>Modelled </a:t>
            </a:r>
            <a:r>
              <a:rPr lang="en-GB" sz="2200" cap="small">
                <a:solidFill>
                  <a:schemeClr val="bg1">
                    <a:lumMod val="65000"/>
                    <a:lumOff val="35000"/>
                  </a:schemeClr>
                </a:solidFill>
                <a:latin typeface="Bahnschrift"/>
              </a:rPr>
              <a:t>the menu </a:t>
            </a:r>
            <a:r>
              <a:rPr lang="en-GB" sz="2200" cap="small" dirty="0">
                <a:solidFill>
                  <a:schemeClr val="bg1">
                    <a:lumMod val="65000"/>
                    <a:lumOff val="35000"/>
                  </a:schemeClr>
                </a:solidFill>
                <a:latin typeface="Bahnschrift"/>
              </a:rPr>
              <a:t>scene and </a:t>
            </a:r>
            <a:r>
              <a:rPr lang="en-GB" sz="2200" cap="small">
                <a:solidFill>
                  <a:schemeClr val="bg1">
                    <a:lumMod val="65000"/>
                    <a:lumOff val="35000"/>
                  </a:schemeClr>
                </a:solidFill>
                <a:latin typeface="Bahnschrift"/>
              </a:rPr>
              <a:t>various </a:t>
            </a:r>
            <a:r>
              <a:rPr lang="en-GB" sz="2200" cap="small" dirty="0">
                <a:solidFill>
                  <a:schemeClr val="bg1">
                    <a:lumMod val="65000"/>
                    <a:lumOff val="35000"/>
                  </a:schemeClr>
                </a:solidFill>
                <a:latin typeface="Bahnschrift"/>
              </a:rPr>
              <a:t>props. As well as populating each venue props</a:t>
            </a:r>
            <a:r>
              <a:rPr lang="en-GB" sz="2200" cap="small">
                <a:solidFill>
                  <a:schemeClr val="bg1">
                    <a:lumMod val="65000"/>
                    <a:lumOff val="35000"/>
                  </a:schemeClr>
                </a:solidFill>
                <a:latin typeface="Bahnschrift"/>
              </a:rPr>
              <a:t> to add life.</a:t>
            </a:r>
            <a:endParaRPr lang="en-GB" sz="2200" dirty="0">
              <a:solidFill>
                <a:schemeClr val="bg1">
                  <a:lumMod val="65000"/>
                  <a:lumOff val="35000"/>
                </a:schemeClr>
              </a:solidFill>
              <a:ea typeface="+mn-lt"/>
              <a:cs typeface="+mn-lt"/>
            </a:endParaRPr>
          </a:p>
          <a:p>
            <a:pPr marL="305435" indent="-305435">
              <a:spcBef>
                <a:spcPct val="20000"/>
              </a:spcBef>
              <a:spcAft>
                <a:spcPts val="600"/>
              </a:spcAft>
              <a:buFont typeface="Arial"/>
              <a:buChar char="•"/>
            </a:pPr>
            <a:r>
              <a:rPr lang="en-GB" sz="2200" cap="small" dirty="0">
                <a:latin typeface="Bahnschrift"/>
              </a:rPr>
              <a:t>scripted the boiler-plate code for the timings of the events during the venue scenes.</a:t>
            </a:r>
            <a:endParaRPr lang="en-GB" sz="2200" dirty="0">
              <a:ea typeface="+mn-lt"/>
              <a:cs typeface="+mn-lt"/>
            </a:endParaRPr>
          </a:p>
          <a:p>
            <a:pPr marL="305435" indent="-305435">
              <a:spcBef>
                <a:spcPct val="20000"/>
              </a:spcBef>
              <a:spcAft>
                <a:spcPts val="600"/>
              </a:spcAft>
              <a:buFont typeface="Arial"/>
              <a:buChar char="•"/>
            </a:pPr>
            <a:r>
              <a:rPr lang="en-GB" sz="2200" cap="small" dirty="0">
                <a:solidFill>
                  <a:schemeClr val="bg1">
                    <a:lumMod val="65000"/>
                    <a:lumOff val="35000"/>
                  </a:schemeClr>
                </a:solidFill>
                <a:latin typeface="Bahnschrift"/>
              </a:rPr>
              <a:t>Created particle systems such as Smoke</a:t>
            </a:r>
            <a:r>
              <a:rPr lang="en-GB" sz="2200" cap="small">
                <a:solidFill>
                  <a:schemeClr val="bg1">
                    <a:lumMod val="65000"/>
                    <a:lumOff val="35000"/>
                  </a:schemeClr>
                </a:solidFill>
                <a:latin typeface="Bahnschrift"/>
              </a:rPr>
              <a:t> and lasers. </a:t>
            </a:r>
            <a:r>
              <a:rPr lang="en-GB" sz="2200" cap="small" dirty="0">
                <a:solidFill>
                  <a:schemeClr val="bg1">
                    <a:lumMod val="65000"/>
                    <a:lumOff val="35000"/>
                  </a:schemeClr>
                </a:solidFill>
                <a:latin typeface="Bahnschrift"/>
              </a:rPr>
              <a:t>and assisted </a:t>
            </a:r>
            <a:r>
              <a:rPr lang="en-GB" sz="2200" cap="small">
                <a:solidFill>
                  <a:schemeClr val="bg1">
                    <a:lumMod val="65000"/>
                    <a:lumOff val="35000"/>
                  </a:schemeClr>
                </a:solidFill>
                <a:latin typeface="Bahnschrift"/>
              </a:rPr>
              <a:t>in</a:t>
            </a:r>
            <a:r>
              <a:rPr lang="en-GB" sz="2200" cap="small" dirty="0">
                <a:solidFill>
                  <a:schemeClr val="bg1">
                    <a:lumMod val="65000"/>
                    <a:lumOff val="35000"/>
                  </a:schemeClr>
                </a:solidFill>
                <a:latin typeface="Bahnschrift"/>
              </a:rPr>
              <a:t> early iterations of the of the particle systems for the dancing actors.</a:t>
            </a:r>
            <a:endParaRPr lang="en-GB" sz="2200" dirty="0">
              <a:solidFill>
                <a:schemeClr val="bg1">
                  <a:lumMod val="65000"/>
                  <a:lumOff val="35000"/>
                </a:schemeClr>
              </a:solidFill>
              <a:ea typeface="+mn-lt"/>
              <a:cs typeface="+mn-lt"/>
            </a:endParaRPr>
          </a:p>
          <a:p>
            <a:pPr marL="305435" indent="-305435">
              <a:spcBef>
                <a:spcPct val="20000"/>
              </a:spcBef>
              <a:spcAft>
                <a:spcPts val="600"/>
              </a:spcAft>
              <a:buFont typeface="Arial"/>
              <a:buChar char="•"/>
            </a:pPr>
            <a:endParaRPr lang="en-GB" dirty="0">
              <a:ea typeface="+mn-lt"/>
              <a:cs typeface="+mn-lt"/>
            </a:endParaRPr>
          </a:p>
          <a:p>
            <a:pPr algn="l"/>
            <a:endParaRPr lang="en-US" dirty="0"/>
          </a:p>
        </p:txBody>
      </p:sp>
    </p:spTree>
    <p:extLst>
      <p:ext uri="{BB962C8B-B14F-4D97-AF65-F5344CB8AC3E}">
        <p14:creationId xmlns:p14="http://schemas.microsoft.com/office/powerpoint/2010/main" val="130349520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B03245430481B34EA91C718A3354673B" ma:contentTypeVersion="9" ma:contentTypeDescription="Create a new document." ma:contentTypeScope="" ma:versionID="cf2794c622b99983537c5bdbae609229">
  <xsd:schema xmlns:xsd="http://www.w3.org/2001/XMLSchema" xmlns:xs="http://www.w3.org/2001/XMLSchema" xmlns:p="http://schemas.microsoft.com/office/2006/metadata/properties" xmlns:ns3="4ca4d639-0779-4367-9139-31dd3af3516e" xmlns:ns4="98b14943-c507-4db2-ac41-b286e646d68d" targetNamespace="http://schemas.microsoft.com/office/2006/metadata/properties" ma:root="true" ma:fieldsID="c967f180c691d00f9a6f5a11adf1a18e" ns3:_="" ns4:_="">
    <xsd:import namespace="4ca4d639-0779-4367-9139-31dd3af3516e"/>
    <xsd:import namespace="98b14943-c507-4db2-ac41-b286e646d68d"/>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Tags" minOccurs="0"/>
                <xsd:element ref="ns4:MediaServiceOCR" minOccurs="0"/>
                <xsd:element ref="ns4:MediaServiceAutoKeyPoints" minOccurs="0"/>
                <xsd:element ref="ns4: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ca4d639-0779-4367-9139-31dd3af3516e"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SharingHintHash" ma:index="10" nillable="true" ma:displayName="Sharing Hint Hash" ma:description=""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98b14943-c507-4db2-ac41-b286e646d68d" elementFormDefault="qualified">
    <xsd:import namespace="http://schemas.microsoft.com/office/2006/documentManagement/types"/>
    <xsd:import namespace="http://schemas.microsoft.com/office/infopath/2007/PartnerControls"/>
    <xsd:element name="MediaServiceMetadata" ma:index="11" nillable="true" ma:displayName="MediaServiceMetadata" ma:description="" ma:hidden="true" ma:internalName="MediaServiceMetadata" ma:readOnly="true">
      <xsd:simpleType>
        <xsd:restriction base="dms:Note"/>
      </xsd:simpleType>
    </xsd:element>
    <xsd:element name="MediaServiceFastMetadata" ma:index="12" nillable="true" ma:displayName="MediaServiceFastMetadata" ma:description=""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98b14943-c507-4db2-ac41-b286e646d68d" xsi:nil="true"/>
  </documentManagement>
</p:properties>
</file>

<file path=customXml/itemProps1.xml><?xml version="1.0" encoding="utf-8"?>
<ds:datastoreItem xmlns:ds="http://schemas.openxmlformats.org/officeDocument/2006/customXml" ds:itemID="{927BD4C1-B6B1-4715-ABF9-E660A51A4EA0}">
  <ds:schemaRefs>
    <ds:schemaRef ds:uri="http://schemas.microsoft.com/sharepoint/v3/contenttype/forms"/>
  </ds:schemaRefs>
</ds:datastoreItem>
</file>

<file path=customXml/itemProps2.xml><?xml version="1.0" encoding="utf-8"?>
<ds:datastoreItem xmlns:ds="http://schemas.openxmlformats.org/officeDocument/2006/customXml" ds:itemID="{DF94D66D-0417-4074-BEAC-89293535BCE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ca4d639-0779-4367-9139-31dd3af3516e"/>
    <ds:schemaRef ds:uri="98b14943-c507-4db2-ac41-b286e646d68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D289AE2-D2AE-49D1-AFAC-3A79F6794255}">
  <ds:schemaRefs>
    <ds:schemaRef ds:uri="http://schemas.microsoft.com/office/2006/documentManagement/types"/>
    <ds:schemaRef ds:uri="http://schemas.microsoft.com/office/2006/metadata/properties"/>
    <ds:schemaRef ds:uri="http://purl.org/dc/elements/1.1/"/>
    <ds:schemaRef ds:uri="http://purl.org/dc/dcmitype/"/>
    <ds:schemaRef ds:uri="98b14943-c507-4db2-ac41-b286e646d68d"/>
    <ds:schemaRef ds:uri="http://schemas.microsoft.com/office/infopath/2007/PartnerControls"/>
    <ds:schemaRef ds:uri="http://purl.org/dc/terms/"/>
    <ds:schemaRef ds:uri="http://schemas.openxmlformats.org/package/2006/metadata/core-properties"/>
    <ds:schemaRef ds:uri="4ca4d639-0779-4367-9139-31dd3af3516e"/>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0</TotalTime>
  <Words>1057</Words>
  <Application>Microsoft Office PowerPoint</Application>
  <PresentationFormat>Widescreen</PresentationFormat>
  <Paragraphs>103</Paragraphs>
  <Slides>10</Slides>
  <Notes>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Arial</vt:lpstr>
      <vt:lpstr>Bahnschrift</vt:lpstr>
      <vt:lpstr>Calibri</vt:lpstr>
      <vt:lpstr>Century Gothic</vt:lpstr>
      <vt:lpstr>Mesh</vt:lpstr>
      <vt:lpstr>Back in my day</vt:lpstr>
      <vt:lpstr>Project Outline</vt:lpstr>
      <vt:lpstr>Brief requirements</vt:lpstr>
      <vt:lpstr>Response to feedback</vt:lpstr>
      <vt:lpstr>Research, interviews and project management – Mike’s contributions 16024897  </vt:lpstr>
      <vt:lpstr>RESEARCH, INTERVIEWS, research, documentation and modelling  –Pearce's CONTRIBUTIONS </vt:lpstr>
      <vt:lpstr>Research &amp; Interviews,  Modelling and Weekly Updates – Connor's  Contribution</vt:lpstr>
      <vt:lpstr>Shaders, lighting, modelling, scripting and particles –Eddie’s contribution</vt:lpstr>
      <vt:lpstr>Animations, props, Modelling, scripting and particle effects – Harry's Contribution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Back in my day</dc:title>
  <dc:creator/>
  <cp:revision>1</cp:revision>
  <dcterms:created xsi:type="dcterms:W3CDTF">2020-04-27T18:25:39Z</dcterms:created>
  <dcterms:modified xsi:type="dcterms:W3CDTF">2020-04-28T00:29:36Z</dcterms:modified>
</cp:coreProperties>
</file>